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1" r:id="rId4"/>
    <p:sldId id="265" r:id="rId5"/>
    <p:sldId id="280" r:id="rId6"/>
    <p:sldId id="270" r:id="rId7"/>
    <p:sldId id="281" r:id="rId8"/>
    <p:sldId id="260" r:id="rId9"/>
    <p:sldId id="262" r:id="rId10"/>
    <p:sldId id="263" r:id="rId11"/>
    <p:sldId id="264" r:id="rId12"/>
    <p:sldId id="266" r:id="rId13"/>
    <p:sldId id="267" r:id="rId14"/>
    <p:sldId id="268" r:id="rId15"/>
    <p:sldId id="269" r:id="rId16"/>
    <p:sldId id="282" r:id="rId17"/>
    <p:sldId id="276" r:id="rId18"/>
    <p:sldId id="277" r:id="rId19"/>
    <p:sldId id="272" r:id="rId20"/>
    <p:sldId id="273" r:id="rId21"/>
    <p:sldId id="274" r:id="rId22"/>
    <p:sldId id="275" r:id="rId23"/>
    <p:sldId id="279" r:id="rId24"/>
    <p:sldId id="278" r:id="rId25"/>
    <p:sldId id="293" r:id="rId26"/>
    <p:sldId id="283" r:id="rId27"/>
    <p:sldId id="288" r:id="rId28"/>
    <p:sldId id="289" r:id="rId29"/>
    <p:sldId id="284" r:id="rId30"/>
    <p:sldId id="287" r:id="rId31"/>
    <p:sldId id="290" r:id="rId32"/>
    <p:sldId id="291" r:id="rId33"/>
    <p:sldId id="285" r:id="rId34"/>
    <p:sldId id="286" r:id="rId35"/>
    <p:sldId id="292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4935"/>
    <a:srgbClr val="FF66CC"/>
    <a:srgbClr val="FF00FF"/>
    <a:srgbClr val="E48CCB"/>
    <a:srgbClr val="66FF99"/>
    <a:srgbClr val="2F10EA"/>
    <a:srgbClr val="0CA9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4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973985811827427E-2"/>
          <c:y val="2.6026467482900407E-3"/>
          <c:w val="0.97405202837634519"/>
          <c:h val="0.853048621539914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11086860602834347"/>
                  <c:y val="7.8079402448701221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66705568-DB94-48D9-8F28-7C283068E5E0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0497133975024009"/>
                  <c:y val="0.10150322318331158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271CA8FF-EE2C-455F-91AE-DE042774AB33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0261243323899882"/>
                  <c:y val="0.1093111634281817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 </a:t>
                    </a:r>
                    <a:fld id="{43A958EF-1D78-4EE2-A263-3F27A73B755A}" type="VALUE">
                      <a:rPr lang="en-US" baseline="0"/>
                      <a:pPr/>
                      <a:t>[ЗНАЧЕНИЕ]</a:t>
                    </a:fld>
                    <a:endParaRPr lang="en-US" baseline="0" dirty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2021 год </c:v>
                </c:pt>
                <c:pt idx="1">
                  <c:v>План 2022 год   </c:v>
                </c:pt>
                <c:pt idx="2">
                  <c:v>План 2023 год  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60467.8</c:v>
                </c:pt>
                <c:pt idx="1">
                  <c:v>62608.800000000003</c:v>
                </c:pt>
                <c:pt idx="2">
                  <c:v>64873.5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11086860602834352"/>
                  <c:y val="-1.0410586993160163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D2565F52-BDC3-47A0-83B2-8971B4085D9F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0143297998337807"/>
                  <c:y val="2.0821173986320326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92EF2FDB-C8DD-4430-97BA-7B96A4F19BF1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0143297998337798"/>
                  <c:y val="1.5615880489740244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44439FE3-7384-40CF-A06C-9F566C1EE2C8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2021 год </c:v>
                </c:pt>
                <c:pt idx="1">
                  <c:v>План 2022 год   </c:v>
                </c:pt>
                <c:pt idx="2">
                  <c:v>План 2023 год  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1782.9</c:v>
                </c:pt>
                <c:pt idx="1">
                  <c:v>1786</c:v>
                </c:pt>
                <c:pt idx="2">
                  <c:v>1792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1144069657952055"/>
                  <c:y val="-9.6297929686731551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D8EC7F9D-C647-4E2B-B50A-19C5D88ED32E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9.7894620216516043E-2"/>
                  <c:y val="-4.945028821751086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41019AFB-AAD4-4CE2-B5E1-00F95CF4007A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0615079300586086"/>
                  <c:y val="-5.2052934965800858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41ACBC93-1DCA-4D00-9A39-6C09F658D519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2021 год </c:v>
                </c:pt>
                <c:pt idx="1">
                  <c:v>План 2022 год   </c:v>
                </c:pt>
                <c:pt idx="2">
                  <c:v>План 2023 год  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67416.7</c:v>
                </c:pt>
                <c:pt idx="1">
                  <c:v>56979.5</c:v>
                </c:pt>
                <c:pt idx="2">
                  <c:v>51979.5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8779056"/>
        <c:axId val="128779448"/>
      </c:barChart>
      <c:catAx>
        <c:axId val="12877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90" b="1" i="1" u="none" strike="noStrike" kern="1200" baseline="0">
                <a:solidFill>
                  <a:srgbClr val="7030A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128779448"/>
        <c:crosses val="autoZero"/>
        <c:auto val="1"/>
        <c:lblAlgn val="ctr"/>
        <c:lblOffset val="100"/>
        <c:noMultiLvlLbl val="0"/>
      </c:catAx>
      <c:valAx>
        <c:axId val="1287794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28779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1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9095909937355864E-2"/>
          <c:y val="2.0712349901718267E-2"/>
          <c:w val="0.97528764596342188"/>
          <c:h val="0.867848083654216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9"/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FF00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2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FDF07A6-DB72-4264-ABFB-DE7E3B2D0A95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80,97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4735824581557228"/>
                      <c:h val="4.7987008300841176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9.323301627105951E-2"/>
                  <c:y val="-8.5441501270262329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333FAE3-7650-4B60-93AF-FF0514E04B75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2,98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275225573200131"/>
                      <c:h val="5.057605203855596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2114828715308552"/>
                  <c:y val="9.0615594758094217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4A5C24D-64B0-41E5-98E1-BC8F47AB4228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0,04 %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463646741759072"/>
                      <c:h val="4.5397911776174228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12636999223250203"/>
                  <c:y val="-1.294521868857392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4B2BA4C-5AB5-43CD-9AD7-6FE3E08034B5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13,02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4338153804950715"/>
                      <c:h val="4.7987008300841176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0.15709202990318666"/>
                  <c:y val="-0.16181523360717401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945F75B-2B76-4502-BF11-3F8A11823C89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0,13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4699242514164496"/>
                      <c:h val="5.057605203855596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8.1501154794396943E-2"/>
                  <c:y val="-5.817050994642442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5868293-9A37-4A74-AE66-2C662E28436F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0,70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7609347569823211"/>
                      <c:h val="4.5397911776174228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4.1321624277198953E-2"/>
                  <c:y val="1.9666883466438828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B1F4885-5CAF-4B1C-9D50-7B3552A97D91}" type="CATEGORYNAME">
                      <a:rPr lang="ru-RU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0,18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070830866898618"/>
                      <c:h val="5.2524678076017788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1.0742971906423458E-2"/>
                  <c:y val="0.23306633283711445"/>
                </c:manualLayout>
              </c:layout>
              <c:tx>
                <c:rich>
                  <a:bodyPr/>
                  <a:lstStyle/>
                  <a:p>
                    <a:fld id="{C048FE97-169C-4236-ACF2-FA60832E0BBB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  <a:r>
                      <a:rPr lang="ru-RU" baseline="0" dirty="0" smtClean="0"/>
                      <a:t>0,06 %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-0.17223079926395143"/>
                  <c:y val="0.24892415744083654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59A0B79-C2F0-461C-9F74-07A6B8E095E3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1,92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297458731518582"/>
                      <c:h val="5.3165095776270731E-2"/>
                    </c:manualLayout>
                  </c15:layout>
                  <c15:dlblFieldTable/>
                  <c15:showDataLabelsRange val="0"/>
                </c:ext>
              </c:extLst>
            </c:dLbl>
            <c:numFmt formatCode="#,##0.00,%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rgbClr val="002060"/>
                      </a:solidFill>
                    </a:ln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Лист1!$A$2:$A$10</c:f>
              <c:strCache>
                <c:ptCount val="9"/>
                <c:pt idx="0">
                  <c:v>НДФЛ</c:v>
                </c:pt>
                <c:pt idx="1">
                  <c:v>Акцизы</c:v>
                </c:pt>
                <c:pt idx="2">
                  <c:v>Имущество,земля</c:v>
                </c:pt>
                <c:pt idx="3">
                  <c:v>НДПИ</c:v>
                </c:pt>
                <c:pt idx="4">
                  <c:v>Госпошлина</c:v>
                </c:pt>
                <c:pt idx="5">
                  <c:v>Аренда имущества</c:v>
                </c:pt>
                <c:pt idx="6">
                  <c:v>Плата за негат возд</c:v>
                </c:pt>
                <c:pt idx="7">
                  <c:v>Штрафы, санкции</c:v>
                </c:pt>
                <c:pt idx="8">
                  <c:v>Прочие</c:v>
                </c:pt>
              </c:strCache>
            </c:strRef>
          </c:cat>
          <c:val>
            <c:numRef>
              <c:f>Лист1!$B$2:$B$10</c:f>
              <c:numCache>
                <c:formatCode>#,##0.00</c:formatCode>
                <c:ptCount val="9"/>
                <c:pt idx="0">
                  <c:v>80.97</c:v>
                </c:pt>
                <c:pt idx="1">
                  <c:v>2.98</c:v>
                </c:pt>
                <c:pt idx="2">
                  <c:v>0.04</c:v>
                </c:pt>
                <c:pt idx="3">
                  <c:v>13.02</c:v>
                </c:pt>
                <c:pt idx="4">
                  <c:v>0.13</c:v>
                </c:pt>
                <c:pt idx="5">
                  <c:v>0.7</c:v>
                </c:pt>
                <c:pt idx="6">
                  <c:v>0.18</c:v>
                </c:pt>
                <c:pt idx="7">
                  <c:v>0.06</c:v>
                </c:pt>
                <c:pt idx="8">
                  <c:v>1.92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9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6708563943804201E-2"/>
          <c:y val="2.0712337222573908E-2"/>
          <c:w val="0.97528764596342188"/>
          <c:h val="0.867848083654216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6"/>
          <c:dPt>
            <c:idx val="0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FF00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FDF07A6-DB72-4264-ABFB-DE7E3B2D0A95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63,8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4735824581557228"/>
                      <c:h val="4.7987008300841176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2.8520710626444051E-2"/>
                  <c:y val="-8.5441474322645414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333FAE3-7650-4B60-93AF-FF0514E04B75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0,6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275225573200131"/>
                      <c:h val="5.057605203855596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2340853163029816"/>
                  <c:y val="3.2579164805188042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67B4332-4ED9-4DD9-BC9D-CF8AEC6F56D7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32,0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% 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7072574931524129"/>
                      <c:h val="5.0576045414290158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6.3598017729005279E-2"/>
                  <c:y val="5.3024514686868512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4A5C24D-64B0-41E5-98E1-BC8F47AB4228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3,6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8612241123043777"/>
                      <c:h val="3.7879642974976986E-2"/>
                    </c:manualLayout>
                  </c15:layout>
                  <c15:dlblFieldTable/>
                  <c15:showDataLabelsRange val="0"/>
                </c:ext>
              </c:extLst>
            </c:dLbl>
            <c:numFmt formatCode="#,##0.00,%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rgbClr val="002060"/>
                      </a:solidFill>
                    </a:ln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Дотация</c:v>
                </c:pt>
                <c:pt idx="1">
                  <c:v>Субсидия</c:v>
                </c:pt>
                <c:pt idx="2">
                  <c:v>Субвенция</c:v>
                </c:pt>
                <c:pt idx="3">
                  <c:v>Прочие МБТ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63.78</c:v>
                </c:pt>
                <c:pt idx="1">
                  <c:v>0.56000000000000005</c:v>
                </c:pt>
                <c:pt idx="2">
                  <c:v>32</c:v>
                </c:pt>
                <c:pt idx="3">
                  <c:v>3.62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2022 год</a:t>
            </a:r>
          </a:p>
        </c:rich>
      </c:tx>
      <c:layout>
        <c:manualLayout>
          <c:xMode val="edge"/>
          <c:yMode val="edge"/>
          <c:x val="2.7778350247184513E-2"/>
          <c:y val="0.894251530883241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dPt>
            <c:idx val="0"/>
            <c:bubble3D val="0"/>
            <c:explosion val="14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</c:dPt>
          <c:dPt>
            <c:idx val="1"/>
            <c:bubble3D val="0"/>
            <c:explosion val="1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B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7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B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explosion val="5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B/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explosion val="6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B/>
              </a:sp3d>
            </c:spPr>
          </c:dPt>
          <c:dLbls>
            <c:dLbl>
              <c:idx val="0"/>
              <c:layout>
                <c:manualLayout>
                  <c:x val="4.1027614312427615E-2"/>
                  <c:y val="3.6183587954813252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D427B92-DBF2-4E94-AE1E-E74AC0CEAD67}" type="CATEGORYNAME">
                      <a:rPr lang="ru-RU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</a:rPr>
                      <a:pPr>
                        <a:defRPr>
                          <a:ln>
                            <a:solidFill>
                              <a:srgbClr val="C00000"/>
                            </a:solidFill>
                          </a:ln>
                          <a:solidFill>
                            <a:srgbClr val="C0000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</a:rPr>
                      <a:t>81,27%</a:t>
                    </a:r>
                  </a:p>
                </c:rich>
              </c:tx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695549616582047"/>
                      <c:h val="3.2396318146944443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5.3308995753348978E-3"/>
                  <c:y val="0.24165467669821705"/>
                </c:manualLayout>
              </c:layout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9503318556636567"/>
                      <c:h val="4.5319028130806308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5526637709392607E-2"/>
                  <c:y val="-7.8828429147935544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err="1" smtClean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</a:rPr>
                      <a:t>Имущ</a:t>
                    </a:r>
                    <a:r>
                      <a:rPr lang="ru-RU" dirty="0" smtClean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</a:rPr>
                      <a:t>., земля </a:t>
                    </a:r>
                    <a:r>
                      <a:rPr lang="ru-RU" baseline="0" dirty="0" smtClean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</a:rPr>
                      <a:t> </a:t>
                    </a:r>
                    <a:fld id="{1851C473-373C-40DD-A407-D87AD9781173}" type="PERCENTAGE">
                      <a:rPr lang="en-US" baseline="0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</a:rPr>
                      <a:pPr>
                        <a:defRPr>
                          <a:ln>
                            <a:solidFill>
                              <a:srgbClr val="C00000"/>
                            </a:solidFill>
                          </a:ln>
                          <a:solidFill>
                            <a:srgbClr val="C00000"/>
                          </a:solidFill>
                        </a:defRPr>
                      </a:pPr>
                      <a:t>[ПРОЦЕНТ]</a:t>
                    </a:fld>
                    <a:endParaRPr lang="ru-RU" baseline="0" dirty="0" smtClean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</a:endParaRPr>
                  </a:p>
                </c:rich>
              </c:tx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166626438562251"/>
                      <c:h val="4.726435387467616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13106043460914385"/>
                  <c:y val="-3.6183587954813259E-2"/>
                </c:manualLayout>
              </c:layout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432756978508237"/>
                      <c:h val="4.790357012757869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24274671801519676"/>
                  <c:y val="-8.7874427890260759E-2"/>
                </c:manualLayout>
              </c:layout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9439951527829944"/>
                      <c:h val="4.2734486134033932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.44160678151528493"/>
                  <c:y val="-8.9166800642268867E-2"/>
                </c:manualLayout>
              </c:layout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3204136430637038"/>
                      <c:h val="4.726435387467616E-2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0.43567134733251983"/>
                  <c:y val="-7.7358778793630385E-3"/>
                </c:manualLayout>
              </c:layout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477290565560574"/>
                      <c:h val="5.2433437868220911E-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0.42860539703605399"/>
                  <c:y val="6.5694057412035323E-2"/>
                </c:manualLayout>
              </c:layout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1449407262246681"/>
                      <c:h val="4.9848895871448536E-2"/>
                    </c:manualLayout>
                  </c15:layout>
                </c:ext>
              </c:extLst>
            </c:dLbl>
            <c:dLbl>
              <c:idx val="8"/>
              <c:layout>
                <c:manualLayout>
                  <c:x val="0.43514192105131438"/>
                  <c:y val="0.25199284468530653"/>
                </c:manualLayout>
              </c:layout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9906956062177397"/>
                      <c:h val="5.0488112124351066E-2"/>
                    </c:manualLayout>
                  </c15:layout>
                </c:ext>
              </c:extLst>
            </c:dLbl>
            <c:numFmt formatCode="#,##0.00%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rgbClr val="C00000"/>
                      </a:solidFill>
                    </a:ln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Лист1!$A$2:$A$10</c:f>
              <c:strCache>
                <c:ptCount val="9"/>
                <c:pt idx="0">
                  <c:v>НДФЛ</c:v>
                </c:pt>
                <c:pt idx="1">
                  <c:v>Акцизы</c:v>
                </c:pt>
                <c:pt idx="2">
                  <c:v>Имущество,земля </c:v>
                </c:pt>
                <c:pt idx="3">
                  <c:v>НДПИ</c:v>
                </c:pt>
                <c:pt idx="4">
                  <c:v>Гос. Пошлина</c:v>
                </c:pt>
                <c:pt idx="5">
                  <c:v>Аренда имущества</c:v>
                </c:pt>
                <c:pt idx="6">
                  <c:v>Плата за негат возд</c:v>
                </c:pt>
                <c:pt idx="7">
                  <c:v>Штрафы, санкции</c:v>
                </c:pt>
                <c:pt idx="8">
                  <c:v>Прочие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81.27</c:v>
                </c:pt>
                <c:pt idx="1">
                  <c:v>3.04</c:v>
                </c:pt>
                <c:pt idx="2">
                  <c:v>0.04</c:v>
                </c:pt>
                <c:pt idx="3">
                  <c:v>12.75</c:v>
                </c:pt>
                <c:pt idx="4">
                  <c:v>0.13</c:v>
                </c:pt>
                <c:pt idx="5">
                  <c:v>0.68</c:v>
                </c:pt>
                <c:pt idx="6">
                  <c:v>0.18</c:v>
                </c:pt>
                <c:pt idx="7">
                  <c:v>0.05</c:v>
                </c:pt>
                <c:pt idx="8">
                  <c:v>1.86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70C0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2023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год</a:t>
            </a:r>
          </a:p>
        </c:rich>
      </c:tx>
      <c:layout>
        <c:manualLayout>
          <c:xMode val="edge"/>
          <c:yMode val="edge"/>
          <c:x val="2.7778350247184513E-2"/>
          <c:y val="0.894251530883241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dPt>
            <c:idx val="0"/>
            <c:bubble3D val="0"/>
            <c:explosion val="14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</c:dPt>
          <c:dPt>
            <c:idx val="1"/>
            <c:bubble3D val="0"/>
            <c:explosion val="1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B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7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B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explosion val="5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B/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explosion val="6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B/>
              </a:sp3d>
            </c:spPr>
          </c:dPt>
          <c:dLbls>
            <c:dLbl>
              <c:idx val="0"/>
              <c:layout>
                <c:manualLayout>
                  <c:x val="4.1027614312427615E-2"/>
                  <c:y val="3.6183587954813252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D427B92-DBF2-4E94-AE1E-E74AC0CEAD67}" type="CATEGORYNAME">
                      <a:rPr lang="ru-RU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</a:rPr>
                      <a:pPr>
                        <a:defRPr>
                          <a:ln>
                            <a:solidFill>
                              <a:srgbClr val="C00000"/>
                            </a:solidFill>
                          </a:ln>
                          <a:solidFill>
                            <a:srgbClr val="C0000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</a:rPr>
                      <a:t>81,65%</a:t>
                    </a:r>
                  </a:p>
                </c:rich>
              </c:tx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695549616582047"/>
                      <c:h val="3.2396318146944443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5.3308995753348978E-3"/>
                  <c:y val="0.24165467669821705"/>
                </c:manualLayout>
              </c:layout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9503318556636567"/>
                      <c:h val="4.5319028130806308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5526637709392607E-2"/>
                  <c:y val="-7.8828429147935544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err="1" smtClean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</a:rPr>
                      <a:t>Имущ</a:t>
                    </a:r>
                    <a:r>
                      <a:rPr lang="ru-RU" dirty="0" smtClean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</a:rPr>
                      <a:t>., земля </a:t>
                    </a:r>
                    <a:r>
                      <a:rPr lang="ru-RU" baseline="0" dirty="0" smtClean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</a:rPr>
                      <a:t> </a:t>
                    </a:r>
                    <a:fld id="{1851C473-373C-40DD-A407-D87AD9781173}" type="PERCENTAGE">
                      <a:rPr lang="en-US" baseline="0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C00000"/>
                        </a:solidFill>
                      </a:rPr>
                      <a:pPr>
                        <a:defRPr>
                          <a:ln>
                            <a:solidFill>
                              <a:srgbClr val="C00000"/>
                            </a:solidFill>
                          </a:ln>
                          <a:solidFill>
                            <a:srgbClr val="C00000"/>
                          </a:solidFill>
                        </a:defRPr>
                      </a:pPr>
                      <a:t>[ПРОЦЕНТ]</a:t>
                    </a:fld>
                    <a:endParaRPr lang="ru-RU" baseline="0" dirty="0" smtClean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</a:endParaRPr>
                  </a:p>
                </c:rich>
              </c:tx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166626438562251"/>
                      <c:h val="4.726435387467616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13106043460914385"/>
                  <c:y val="-3.6183587954813259E-2"/>
                </c:manualLayout>
              </c:layout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432756978508237"/>
                      <c:h val="4.790357012757869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24274671801519676"/>
                  <c:y val="-8.7874427890260759E-2"/>
                </c:manualLayout>
              </c:layout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9439951527829944"/>
                      <c:h val="4.2734486134033932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.44160678151528493"/>
                  <c:y val="-8.9166800642268867E-2"/>
                </c:manualLayout>
              </c:layout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3204136430637038"/>
                      <c:h val="4.726435387467616E-2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0.43108333435289553"/>
                  <c:y val="-3.3632266778711777E-4"/>
                </c:manualLayout>
              </c:layout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477290565560574"/>
                      <c:h val="5.2433437868220911E-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0.43517323526892848"/>
                  <c:y val="8.3776303448203998E-2"/>
                </c:manualLayout>
              </c:layout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1449407262246681"/>
                      <c:h val="4.9848895871448536E-2"/>
                    </c:manualLayout>
                  </c15:layout>
                </c:ext>
              </c:extLst>
            </c:dLbl>
            <c:dLbl>
              <c:idx val="8"/>
              <c:layout>
                <c:manualLayout>
                  <c:x val="0.43514192105131438"/>
                  <c:y val="0.25199284468530653"/>
                </c:manualLayout>
              </c:layout>
              <c:numFmt formatCode="#,##0.0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C00000"/>
                        </a:solidFill>
                      </a:ln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9906956062177397"/>
                      <c:h val="5.0488112124351066E-2"/>
                    </c:manualLayout>
                  </c15:layout>
                </c:ext>
              </c:extLst>
            </c:dLbl>
            <c:numFmt formatCode="#,##0.00%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rgbClr val="C00000"/>
                      </a:solidFill>
                    </a:ln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Лист1!$A$2:$A$10</c:f>
              <c:strCache>
                <c:ptCount val="9"/>
                <c:pt idx="0">
                  <c:v>НДФЛ</c:v>
                </c:pt>
                <c:pt idx="1">
                  <c:v>Акцизы</c:v>
                </c:pt>
                <c:pt idx="2">
                  <c:v>Имущество,земля </c:v>
                </c:pt>
                <c:pt idx="3">
                  <c:v>НДПИ</c:v>
                </c:pt>
                <c:pt idx="4">
                  <c:v>Гос. Пошлина</c:v>
                </c:pt>
                <c:pt idx="5">
                  <c:v>Аренда имущества</c:v>
                </c:pt>
                <c:pt idx="6">
                  <c:v>Плата за негат возд</c:v>
                </c:pt>
                <c:pt idx="7">
                  <c:v>Штрафы, санкции</c:v>
                </c:pt>
                <c:pt idx="8">
                  <c:v>Прочие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81.650000000000006</c:v>
                </c:pt>
                <c:pt idx="1">
                  <c:v>3.03</c:v>
                </c:pt>
                <c:pt idx="2">
                  <c:v>0.04</c:v>
                </c:pt>
                <c:pt idx="3">
                  <c:v>12.48</c:v>
                </c:pt>
                <c:pt idx="4">
                  <c:v>0.12</c:v>
                </c:pt>
                <c:pt idx="5">
                  <c:v>0.67</c:v>
                </c:pt>
                <c:pt idx="6">
                  <c:v>0.16</c:v>
                </c:pt>
                <c:pt idx="7">
                  <c:v>0.05</c:v>
                </c:pt>
                <c:pt idx="8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70C0"/>
      </a:solidFill>
      <a:prstDash val="sysDot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9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3059441107303905E-2"/>
          <c:y val="2.0712337222573908E-2"/>
          <c:w val="0.97528764596342188"/>
          <c:h val="0.867848083654216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7"/>
          <c:dPt>
            <c:idx val="0"/>
            <c:bubble3D val="0"/>
            <c:explosion val="22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rgbClr val="FF00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0.28261538138415654"/>
                  <c:y val="-2.9983487434822126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FDF07A6-DB72-4264-ABFB-DE7E3B2D0A95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endParaRPr lang="ru-RU" baseline="0" dirty="0" smtClean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</a:endParaRPr>
                  </a:p>
                  <a:p>
                    <a:pPr>
                      <a:defRPr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defRPr>
                    </a:pP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57,5 %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955752383505121"/>
                      <c:h val="0.1407123924749430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2.1171339663565562E-3"/>
                  <c:y val="0.28420674173621885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333FAE3-7650-4B60-93AF-FF0514E04B75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0,7 %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881558848023086"/>
                      <c:h val="0.143301360629056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49210453002968868"/>
                  <c:y val="4.6237748338839896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67B4332-4ED9-4DD9-BC9D-CF8AEC6F56D7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37,6 % 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678403508128763"/>
                      <c:h val="0.1631004562250523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2.0540323104074519E-2"/>
                  <c:y val="-0.2302699709688266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4A5C24D-64B0-41E5-98E1-BC8F47AB4228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4,2 %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378721317529881"/>
                      <c:h val="0.13812322699094018"/>
                    </c:manualLayout>
                  </c15:layout>
                  <c15:dlblFieldTable/>
                  <c15:showDataLabelsRange val="0"/>
                </c:ext>
              </c:extLst>
            </c:dLbl>
            <c:numFmt formatCode="#,##0.00,%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rgbClr val="002060"/>
                      </a:solidFill>
                    </a:ln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Дотация</c:v>
                </c:pt>
                <c:pt idx="1">
                  <c:v>Субсидия</c:v>
                </c:pt>
                <c:pt idx="2">
                  <c:v>Субвенция</c:v>
                </c:pt>
                <c:pt idx="3">
                  <c:v>Прочие МБТ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48.2</c:v>
                </c:pt>
                <c:pt idx="1">
                  <c:v>9.4</c:v>
                </c:pt>
                <c:pt idx="2">
                  <c:v>39.4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9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3059441107303905E-2"/>
          <c:y val="9.0882846033748133E-2"/>
          <c:w val="0.97528764596342188"/>
          <c:h val="0.867848083654216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7"/>
          <c:dPt>
            <c:idx val="0"/>
            <c:bubble3D val="0"/>
            <c:explosion val="22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rgbClr val="FF00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0.45272667369138553"/>
                  <c:y val="-1.62248916702928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FDF07A6-DB72-4264-ABFB-DE7E3B2D0A95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endParaRPr lang="ru-RU" baseline="0" dirty="0" smtClean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</a:endParaRPr>
                  </a:p>
                  <a:p>
                    <a:pPr>
                      <a:defRPr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defRPr>
                    </a:pP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53,0 %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955752383505121"/>
                      <c:h val="0.1407123924749430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2.1171339663565562E-3"/>
                  <c:y val="0.28420674173621885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333FAE3-7650-4B60-93AF-FF0514E04B75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0,8 %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881558848023086"/>
                      <c:h val="0.143301360629056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41164291399628916"/>
                  <c:y val="4.742079790765259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67B4332-4ED9-4DD9-BC9D-CF8AEC6F56D7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43,0 % 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3043496702698116"/>
                      <c:h val="0.1654665553626777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1.6406512374519865E-2"/>
                  <c:y val="-0.2302699246520756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4A5C24D-64B0-41E5-98E1-BC8F47AB4228}" type="CATEGORYNAME">
                      <a:rPr lang="ru-RU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pPr>
                        <a:defRPr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</a:rPr>
                      <a:t>3,2 %</a:t>
                    </a:r>
                  </a:p>
                </c:rich>
              </c:tx>
              <c:numFmt formatCode="#,##0.00,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rgbClr val="002060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613975321209741"/>
                      <c:h val="0.13812331962444221"/>
                    </c:manualLayout>
                  </c15:layout>
                  <c15:dlblFieldTable/>
                  <c15:showDataLabelsRange val="0"/>
                </c:ext>
              </c:extLst>
            </c:dLbl>
            <c:numFmt formatCode="#,##0.00,%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rgbClr val="002060"/>
                      </a:solidFill>
                    </a:ln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Дотация</c:v>
                </c:pt>
                <c:pt idx="1">
                  <c:v>Субсидия</c:v>
                </c:pt>
                <c:pt idx="2">
                  <c:v>Субвенция</c:v>
                </c:pt>
                <c:pt idx="3">
                  <c:v>Прочие МБТ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53</c:v>
                </c:pt>
                <c:pt idx="1">
                  <c:v>0.8</c:v>
                </c:pt>
                <c:pt idx="2">
                  <c:v>43</c:v>
                </c:pt>
                <c:pt idx="3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01270853723809E-2"/>
          <c:y val="2.8039838649495392E-2"/>
          <c:w val="0.98719872914627615"/>
          <c:h val="0.8122589291431069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расходы</c:v>
                </c:pt>
              </c:strCache>
            </c:strRef>
          </c:tx>
          <c:spPr>
            <a:solidFill>
              <a:srgbClr val="E48CCB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12568520474565195"/>
                  <c:y val="3.56870673720848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41977731286755"/>
                  <c:y val="3.5687067372085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5128774645309964"/>
                  <c:y val="2.5490762408632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1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2021 год</c:v>
                </c:pt>
                <c:pt idx="1">
                  <c:v>План 2022 год</c:v>
                </c:pt>
                <c:pt idx="2">
                  <c:v>План 2023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36612</c:v>
                </c:pt>
                <c:pt idx="1">
                  <c:v>32350.1</c:v>
                </c:pt>
                <c:pt idx="2">
                  <c:v>29291.8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Образаование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12684895664144502"/>
                  <c:y val="3.8236143612948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683437635617846"/>
                  <c:y val="4.07852198538114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4132074935146308"/>
                  <c:y val="2.54907624086321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1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2021 год</c:v>
                </c:pt>
                <c:pt idx="1">
                  <c:v>План 2022 год</c:v>
                </c:pt>
                <c:pt idx="2">
                  <c:v>План 2023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71218.399999999994</c:v>
                </c:pt>
                <c:pt idx="1">
                  <c:v>60809.7</c:v>
                </c:pt>
                <c:pt idx="2">
                  <c:v>62473.1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Культура</c:v>
                </c:pt>
              </c:strCache>
            </c:strRef>
          </c:tx>
          <c:spPr>
            <a:solidFill>
              <a:srgbClr val="FF00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1290921153054381"/>
                  <c:y val="8.4119515948486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4468552909792642"/>
                  <c:y val="7.9021363466759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4580712234674753"/>
                  <c:y val="7.6472287225896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1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2021 год</c:v>
                </c:pt>
                <c:pt idx="1">
                  <c:v>План 2022 год</c:v>
                </c:pt>
                <c:pt idx="2">
                  <c:v>План 2023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15671.7</c:v>
                </c:pt>
                <c:pt idx="1">
                  <c:v>12035.6</c:v>
                </c:pt>
                <c:pt idx="2">
                  <c:v>12653.5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Соц. Политика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12684895664144505"/>
                  <c:y val="1.0196304963452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795596960499959"/>
                  <c:y val="5.09815248172645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5029349534203224"/>
                  <c:y val="7.64722872258965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1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2021 год</c:v>
                </c:pt>
                <c:pt idx="1">
                  <c:v>План 2022 год</c:v>
                </c:pt>
                <c:pt idx="2">
                  <c:v>План 2023 год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2986.4</c:v>
                </c:pt>
                <c:pt idx="1">
                  <c:v>2367.4</c:v>
                </c:pt>
                <c:pt idx="2">
                  <c:v>2367.4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Прочие расходы</c:v>
                </c:pt>
              </c:strCache>
            </c:strRef>
          </c:tx>
          <c:spPr>
            <a:solidFill>
              <a:srgbClr val="66FF99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11870269337089351"/>
                  <c:y val="-4.33342960946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795596960499959"/>
                  <c:y val="-5.6079677298990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5141508859085329"/>
                  <c:y val="-7.1374134744170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1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2021 год</c:v>
                </c:pt>
                <c:pt idx="1">
                  <c:v>План 2022 год</c:v>
                </c:pt>
                <c:pt idx="2">
                  <c:v>План 2023 год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15772.9</c:v>
                </c:pt>
                <c:pt idx="1">
                  <c:v>13811.5</c:v>
                </c:pt>
                <c:pt idx="2">
                  <c:v>11859.2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0578096"/>
        <c:axId val="310578488"/>
      </c:barChart>
      <c:catAx>
        <c:axId val="31057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 w="12700">
                  <a:solidFill>
                    <a:srgbClr val="C00000">
                      <a:alpha val="95000"/>
                    </a:srgbClr>
                  </a:solidFill>
                </a:ln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0578488"/>
        <c:crosses val="autoZero"/>
        <c:auto val="1"/>
        <c:lblAlgn val="ctr"/>
        <c:lblOffset val="100"/>
        <c:noMultiLvlLbl val="0"/>
      </c:catAx>
      <c:valAx>
        <c:axId val="3105784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1057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E86E-FBAC-4BFC-84B6-6885359BB0FA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356C-3578-409D-9441-BA500EC24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84075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E86E-FBAC-4BFC-84B6-6885359BB0FA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356C-3578-409D-9441-BA500EC24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91583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E86E-FBAC-4BFC-84B6-6885359BB0FA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356C-3578-409D-9441-BA500EC24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9311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E86E-FBAC-4BFC-84B6-6885359BB0FA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356C-3578-409D-9441-BA500EC24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90354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E86E-FBAC-4BFC-84B6-6885359BB0FA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356C-3578-409D-9441-BA500EC24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57541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E86E-FBAC-4BFC-84B6-6885359BB0FA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356C-3578-409D-9441-BA500EC24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422914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E86E-FBAC-4BFC-84B6-6885359BB0FA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356C-3578-409D-9441-BA500EC24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0481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E86E-FBAC-4BFC-84B6-6885359BB0FA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356C-3578-409D-9441-BA500EC24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0857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E86E-FBAC-4BFC-84B6-6885359BB0FA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356C-3578-409D-9441-BA500EC24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427223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E86E-FBAC-4BFC-84B6-6885359BB0FA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356C-3578-409D-9441-BA500EC24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128278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E86E-FBAC-4BFC-84B6-6885359BB0FA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356C-3578-409D-9441-BA500EC24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18229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6E86E-FBAC-4BFC-84B6-6885359BB0FA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3356C-3578-409D-9441-BA500EC24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01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40" y="67297"/>
            <a:ext cx="12072359" cy="67907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10639"/>
          </a:xfrm>
        </p:spPr>
        <p:txBody>
          <a:bodyPr/>
          <a:lstStyle/>
          <a:p>
            <a:r>
              <a:rPr lang="ru-RU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</a:t>
            </a:r>
            <a:endParaRPr lang="ru-RU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3465" y="3602038"/>
            <a:ext cx="11485548" cy="1655762"/>
          </a:xfrm>
        </p:spPr>
        <p:txBody>
          <a:bodyPr>
            <a:normAutofit fontScale="62500" lnSpcReduction="20000"/>
          </a:bodyPr>
          <a:lstStyle/>
          <a:p>
            <a:r>
              <a:rPr lang="ru-RU" sz="57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57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2021 год и плановый период 2022 и 2023 годов</a:t>
            </a:r>
          </a:p>
          <a:p>
            <a:endParaRPr lang="ru-RU" sz="57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Решением Совета муниципального района «Тунгиро-Олёкминский район» </a:t>
            </a:r>
            <a:r>
              <a:rPr lang="ru-RU" sz="36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 241 </a:t>
            </a:r>
            <a:r>
              <a:rPr lang="ru-RU" sz="36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36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29.12.2020 года</a:t>
            </a:r>
            <a:endParaRPr lang="ru-RU" sz="3600" b="1" i="1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3824" y="-85458"/>
            <a:ext cx="12485405" cy="705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65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8187" y="-102550"/>
            <a:ext cx="12425585" cy="70417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65" y="273465"/>
            <a:ext cx="2144994" cy="126344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5316" y="1435694"/>
            <a:ext cx="9807012" cy="66657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1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граждан» познакомит вас с положениями основного финансового документа Тунгиро-Олёкминского района – бюджета района.</a:t>
            </a:r>
            <a:br>
              <a:rPr lang="ru-RU" sz="31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Представленная информация предназначена для широкого круга пользователей и будет интересна и полезна как школьникам, студентам, педагогам, молодым семьям, так и муниципальным служащим, пенсионерам и другим категориям населения, так как бюджет района затрагивает интересы каждого жителя </a:t>
            </a:r>
            <a:r>
              <a:rPr lang="ru-RU" sz="31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Тунгиро-Олёкминского </a:t>
            </a:r>
            <a:r>
              <a:rPr lang="ru-RU" sz="31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района. </a:t>
            </a:r>
            <a:br>
              <a:rPr lang="ru-RU" sz="31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Мы постарались в доступной и понятной форме для граждан показать основные показатели бюджета района.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3000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004" y="-68367"/>
            <a:ext cx="12391401" cy="700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23" y="290557"/>
            <a:ext cx="11528277" cy="628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1170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641" y="-94005"/>
            <a:ext cx="12459767" cy="712719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374" y="365125"/>
            <a:ext cx="11724830" cy="19336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бюджета муниципального района «Тунгиро-Олёкминский район» на </a:t>
            </a:r>
            <a:r>
              <a:rPr lang="ru-RU" sz="3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36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sz="3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2022 и 2023 годов»</a:t>
            </a:r>
            <a:r>
              <a:rPr lang="ru-RU" sz="36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					</a:t>
            </a:r>
            <a:r>
              <a:rPr lang="ru-RU" sz="2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2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491803"/>
              </p:ext>
            </p:extLst>
          </p:nvPr>
        </p:nvGraphicFramePr>
        <p:xfrm>
          <a:off x="1136592" y="2384276"/>
          <a:ext cx="10152404" cy="370844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38101"/>
                <a:gridCol w="2538101"/>
                <a:gridCol w="2538101"/>
                <a:gridCol w="2538101"/>
              </a:tblGrid>
              <a:tr h="873807"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2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2021 год</a:t>
                      </a:r>
                      <a:endParaRPr lang="ru-RU" sz="2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2022 год</a:t>
                      </a:r>
                      <a:endParaRPr lang="ru-RU" sz="2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2023</a:t>
                      </a:r>
                      <a:r>
                        <a:rPr lang="ru-RU" sz="28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2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73807">
                <a:tc>
                  <a:txBody>
                    <a:bodyPr/>
                    <a:lstStyle/>
                    <a:p>
                      <a:r>
                        <a:rPr lang="ru-RU" sz="2800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объём</a:t>
                      </a:r>
                      <a:r>
                        <a:rPr lang="ru-RU" sz="2800" i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доходов</a:t>
                      </a:r>
                      <a:endParaRPr lang="ru-RU" sz="28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129 667,4</a:t>
                      </a:r>
                      <a:endParaRPr lang="ru-RU" sz="28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</a:t>
                      </a:r>
                      <a:r>
                        <a:rPr lang="ru-RU" sz="28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374,3</a:t>
                      </a:r>
                      <a:endParaRPr lang="ru-RU" sz="28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</a:t>
                      </a:r>
                      <a:r>
                        <a:rPr lang="ru-RU" sz="28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645,0</a:t>
                      </a:r>
                      <a:endParaRPr lang="ru-RU" sz="28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73807">
                <a:tc>
                  <a:txBody>
                    <a:bodyPr/>
                    <a:lstStyle/>
                    <a:p>
                      <a:r>
                        <a:rPr lang="ru-RU" sz="2800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объём расходов</a:t>
                      </a:r>
                      <a:endParaRPr lang="ru-RU" sz="28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142 261,4</a:t>
                      </a:r>
                      <a:endParaRPr lang="ru-RU" sz="28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</a:t>
                      </a:r>
                      <a:r>
                        <a:rPr lang="ru-RU" sz="28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374,3 </a:t>
                      </a:r>
                      <a:endParaRPr lang="ru-RU" sz="28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</a:t>
                      </a:r>
                      <a:r>
                        <a:rPr lang="ru-RU" sz="28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645,0</a:t>
                      </a:r>
                      <a:endParaRPr lang="ru-RU" sz="28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73807">
                <a:tc>
                  <a:txBody>
                    <a:bodyPr/>
                    <a:lstStyle/>
                    <a:p>
                      <a:r>
                        <a:rPr lang="ru-RU" sz="2800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 /</a:t>
                      </a:r>
                      <a:r>
                        <a:rPr lang="ru-RU" sz="2800" i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дефицит (-)</a:t>
                      </a:r>
                      <a:endParaRPr lang="ru-RU" sz="28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 </a:t>
                      </a:r>
                      <a:r>
                        <a:rPr lang="ru-RU" sz="28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594,0</a:t>
                      </a:r>
                      <a:endParaRPr lang="ru-RU" sz="28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28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28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61578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458" y="-111095"/>
            <a:ext cx="12399947" cy="7093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5633" y="1157955"/>
            <a:ext cx="2499603" cy="27346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" name="Скругленный прямоугольник 1"/>
          <p:cNvSpPr/>
          <p:nvPr/>
        </p:nvSpPr>
        <p:spPr>
          <a:xfrm>
            <a:off x="2649196" y="470019"/>
            <a:ext cx="6067514" cy="1465605"/>
          </a:xfrm>
          <a:prstGeom prst="round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Источники финансирования дефицита бюджета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46033" y="2542375"/>
            <a:ext cx="3358497" cy="2144993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БЮДЖЕТНЫЕ КРЕДИТЫ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  <a:latin typeface="Monotype Corsiva" panose="03010101010201010101" pitchFamily="66" charset="0"/>
              </a:rPr>
              <a:t>п</a:t>
            </a:r>
            <a:r>
              <a:rPr lang="ru-RU" sz="24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олученные от других бюджетов бюджетной системы РФ</a:t>
            </a:r>
            <a:endParaRPr lang="ru-RU" sz="2400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82196" y="3892609"/>
            <a:ext cx="2521010" cy="1589518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КРЕДИТЫ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  <a:latin typeface="Monotype Corsiva" panose="03010101010201010101" pitchFamily="66" charset="0"/>
              </a:rPr>
              <a:t>п</a:t>
            </a:r>
            <a:r>
              <a:rPr lang="ru-RU" sz="24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олученные от кредитных организаций</a:t>
            </a:r>
            <a:endParaRPr lang="ru-RU" sz="2400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199688" y="4435267"/>
            <a:ext cx="3042303" cy="1939896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ИЗМЕНЕНИЕ ОСТАТКОВ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  <a:latin typeface="Monotype Corsiva" panose="03010101010201010101" pitchFamily="66" charset="0"/>
              </a:rPr>
              <a:t>с</a:t>
            </a:r>
            <a:r>
              <a:rPr lang="ru-RU" sz="24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редств на счетах по учету средств местного бюджета</a:t>
            </a:r>
            <a:endParaRPr lang="ru-RU" sz="2400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548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458" y="-102550"/>
            <a:ext cx="12391401" cy="703318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012138"/>
              </p:ext>
            </p:extLst>
          </p:nvPr>
        </p:nvGraphicFramePr>
        <p:xfrm>
          <a:off x="803304" y="1008403"/>
          <a:ext cx="10682243" cy="3057686"/>
        </p:xfrm>
        <a:graphic>
          <a:graphicData uri="http://schemas.openxmlformats.org/drawingml/2006/table">
            <a:tbl>
              <a:tblPr firstRow="1" firstCol="1" bandRow="1"/>
              <a:tblGrid>
                <a:gridCol w="10682243"/>
              </a:tblGrid>
              <a:tr h="8631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solidFill>
                            <a:srgbClr val="00B050"/>
                          </a:solidFill>
                          <a:effectLst/>
                          <a:latin typeface="Monotype Corsiva" panose="03010101010201010101" pitchFamily="66" charset="0"/>
                          <a:ea typeface="Times New Roman" panose="02020603050405020304" pitchFamily="18" charset="0"/>
                        </a:rPr>
                        <a:t>Источником  </a:t>
                      </a:r>
                      <a:r>
                        <a:rPr lang="ru-RU" sz="3600" b="1" dirty="0">
                          <a:solidFill>
                            <a:srgbClr val="00B050"/>
                          </a:solidFill>
                          <a:effectLst/>
                          <a:latin typeface="Monotype Corsiva" panose="03010101010201010101" pitchFamily="66" charset="0"/>
                          <a:ea typeface="Times New Roman" panose="02020603050405020304" pitchFamily="18" charset="0"/>
                        </a:rPr>
                        <a:t>финансирования дефицита бюджета </a:t>
                      </a:r>
                      <a:r>
                        <a:rPr lang="ru-RU" sz="3600" b="1" dirty="0" smtClean="0">
                          <a:solidFill>
                            <a:srgbClr val="00B050"/>
                          </a:solidFill>
                          <a:effectLst/>
                          <a:latin typeface="Monotype Corsiva" panose="03010101010201010101" pitchFamily="66" charset="0"/>
                          <a:ea typeface="Times New Roman" panose="02020603050405020304" pitchFamily="18" charset="0"/>
                        </a:rPr>
                        <a:t>муниципального района «Тунгиро-Олёкминский район» на 2021</a:t>
                      </a:r>
                      <a:r>
                        <a:rPr lang="ru-RU" sz="3600" b="1" baseline="0" dirty="0" smtClean="0">
                          <a:solidFill>
                            <a:srgbClr val="00B050"/>
                          </a:solidFill>
                          <a:effectLst/>
                          <a:latin typeface="Monotype Corsiva" panose="03010101010201010101" pitchFamily="66" charset="0"/>
                          <a:ea typeface="Times New Roman" panose="02020603050405020304" pitchFamily="18" charset="0"/>
                        </a:rPr>
                        <a:t> год в сумме 12 </a:t>
                      </a:r>
                      <a:r>
                        <a:rPr lang="ru-RU" sz="3600" b="1" baseline="0" dirty="0" smtClean="0">
                          <a:solidFill>
                            <a:srgbClr val="00B050"/>
                          </a:solidFill>
                          <a:effectLst/>
                          <a:latin typeface="Monotype Corsiva" panose="03010101010201010101" pitchFamily="66" charset="0"/>
                          <a:ea typeface="Times New Roman" panose="02020603050405020304" pitchFamily="18" charset="0"/>
                        </a:rPr>
                        <a:t>594,0 </a:t>
                      </a:r>
                      <a:r>
                        <a:rPr lang="ru-RU" sz="3600" b="1" baseline="0" dirty="0" smtClean="0">
                          <a:solidFill>
                            <a:srgbClr val="00B050"/>
                          </a:solidFill>
                          <a:effectLst/>
                          <a:latin typeface="Monotype Corsiva" panose="03010101010201010101" pitchFamily="66" charset="0"/>
                          <a:ea typeface="Times New Roman" panose="02020603050405020304" pitchFamily="18" charset="0"/>
                        </a:rPr>
                        <a:t>тыс. руб. утверждён остаток средств на счёте муниципального района</a:t>
                      </a:r>
                      <a:endParaRPr lang="ru-RU" sz="3600" dirty="0">
                        <a:solidFill>
                          <a:srgbClr val="00B050"/>
                        </a:solidFill>
                        <a:effectLst/>
                        <a:latin typeface="Monotype Corsiva" panose="03010101010201010101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631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986" y="3572141"/>
            <a:ext cx="6812511" cy="291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901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004" y="-111095"/>
            <a:ext cx="12399947" cy="712719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2572284" y="401653"/>
            <a:ext cx="6657174" cy="1059678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Доходы бюджета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э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то денежные средства поступающие в бюджет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04201" y="1640793"/>
            <a:ext cx="4529271" cy="2820112"/>
          </a:xfrm>
          <a:prstGeom prst="ellips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Monotype Corsiva" panose="03010101010201010101" pitchFamily="66" charset="0"/>
              </a:rPr>
              <a:t>НАЛОГОВЫЕ ДОХОДЫ</a:t>
            </a:r>
          </a:p>
          <a:p>
            <a:pPr algn="ctr"/>
            <a:r>
              <a:rPr lang="ru-RU" sz="2400" dirty="0" smtClean="0">
                <a:latin typeface="Monotype Corsiva" panose="03010101010201010101" pitchFamily="66" charset="0"/>
              </a:rPr>
              <a:t>налоги, перечень и ставки которых определяются налоговым законодательством РФ</a:t>
            </a:r>
            <a:endParaRPr lang="ru-RU" sz="2400" dirty="0">
              <a:latin typeface="Monotype Corsiva" panose="03010101010201010101" pitchFamily="66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909700" y="3813561"/>
            <a:ext cx="4392538" cy="2850022"/>
          </a:xfrm>
          <a:prstGeom prst="ellips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Monotype Corsiva" panose="03010101010201010101" pitchFamily="66" charset="0"/>
              </a:rPr>
              <a:t>НЕНАЛОГОВЫЕ ДОХОДЫ</a:t>
            </a:r>
          </a:p>
          <a:p>
            <a:pPr algn="ctr"/>
            <a:r>
              <a:rPr lang="ru-RU" sz="2400" dirty="0">
                <a:latin typeface="Monotype Corsiva" panose="03010101010201010101" pitchFamily="66" charset="0"/>
              </a:rPr>
              <a:t>д</a:t>
            </a:r>
            <a:r>
              <a:rPr lang="ru-RU" sz="2400" dirty="0" smtClean="0">
                <a:latin typeface="Monotype Corsiva" panose="03010101010201010101" pitchFamily="66" charset="0"/>
              </a:rPr>
              <a:t>ругие платежи и сборы, штрафы, установленные законодательством РФ</a:t>
            </a:r>
            <a:endParaRPr lang="ru-RU" sz="2400" dirty="0">
              <a:latin typeface="Monotype Corsiva" panose="03010101010201010101" pitchFamily="66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152829" y="1786071"/>
            <a:ext cx="4153257" cy="2281727"/>
          </a:xfrm>
          <a:prstGeom prst="ellips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Monotype Corsiva" panose="03010101010201010101" pitchFamily="66" charset="0"/>
              </a:rPr>
              <a:t>БЕЗВОЗМЕЗДНЫЕ ПОСТУПЛЕНИЯ</a:t>
            </a:r>
          </a:p>
          <a:p>
            <a:pPr algn="ctr"/>
            <a:r>
              <a:rPr lang="ru-RU" sz="2400" dirty="0">
                <a:latin typeface="Monotype Corsiva" panose="03010101010201010101" pitchFamily="66" charset="0"/>
              </a:rPr>
              <a:t>м</a:t>
            </a:r>
            <a:r>
              <a:rPr lang="ru-RU" sz="2400" dirty="0" smtClean="0">
                <a:latin typeface="Monotype Corsiva" panose="03010101010201010101" pitchFamily="66" charset="0"/>
              </a:rPr>
              <a:t>ежбюджетные трансферты</a:t>
            </a:r>
            <a:endParaRPr lang="ru-RU" sz="2400" dirty="0">
              <a:latin typeface="Monotype Corsiva" panose="03010101010201010101" pitchFamily="66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4699" y="4204530"/>
            <a:ext cx="3213220" cy="237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704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1096" y="-59822"/>
            <a:ext cx="12434131" cy="705882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473" y="365125"/>
            <a:ext cx="11263357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Динамика доходов 2021-2023 </a:t>
            </a:r>
            <a:r>
              <a:rPr lang="ru-RU" sz="36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гг</a:t>
            </a:r>
            <a: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						                </a:t>
            </a:r>
            <a: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Тыс. руб.</a:t>
            </a:r>
            <a:endParaRPr lang="ru-RU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401854981"/>
              </p:ext>
            </p:extLst>
          </p:nvPr>
        </p:nvGraphicFramePr>
        <p:xfrm>
          <a:off x="700755" y="1444240"/>
          <a:ext cx="10767701" cy="4990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259771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mediaurok.ucoz.net/kliparti/1/ramka_4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280" y="-111095"/>
            <a:ext cx="12442678" cy="70673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667" y="247828"/>
            <a:ext cx="10576133" cy="14527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налоговых доходов</a:t>
            </a:r>
            <a:br>
              <a:rPr lang="ru-RU" sz="53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</a:t>
            </a: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руб.</a:t>
            </a:r>
            <a:b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7806487"/>
              </p:ext>
            </p:extLst>
          </p:nvPr>
        </p:nvGraphicFramePr>
        <p:xfrm>
          <a:off x="546930" y="1504061"/>
          <a:ext cx="11100691" cy="48857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80529"/>
                <a:gridCol w="2115822"/>
                <a:gridCol w="2210049"/>
                <a:gridCol w="2167219"/>
                <a:gridCol w="1927072"/>
              </a:tblGrid>
              <a:tr h="963868"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Наименование дохода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2020 год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2021 год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2022 год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2023 год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857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</a:t>
                      </a:r>
                      <a:endParaRPr lang="ru-RU" sz="2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37 632,2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50 408,7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52 337,4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54 430,8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857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Акцизы</a:t>
                      </a:r>
                      <a:endParaRPr lang="ru-RU" sz="2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1 923,1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1 852,0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1 959,0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2 019,0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857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ЕНВД</a:t>
                      </a:r>
                      <a:endParaRPr lang="ru-RU" sz="2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648,0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012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Имущество, земля</a:t>
                      </a:r>
                      <a:endParaRPr lang="ru-RU" sz="2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868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НДПИ</a:t>
                      </a:r>
                      <a:endParaRPr lang="ru-RU" sz="2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6 200,0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8 108,1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8 213,4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8 318,7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868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Гос. пошлина</a:t>
                      </a:r>
                      <a:endParaRPr lang="ru-RU" sz="2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8686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ИТОГО</a:t>
                      </a:r>
                      <a:endParaRPr lang="ru-RU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46 503,3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60 467,8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62 608,8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64 873,5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6737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mediaurok.ucoz.net/kliparti/1/ramka_4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280" y="-111095"/>
            <a:ext cx="12442678" cy="70673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667" y="247828"/>
            <a:ext cx="10576133" cy="14527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неналоговых доходов</a:t>
            </a:r>
            <a:br>
              <a:rPr lang="ru-RU" sz="53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</a:t>
            </a: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руб.</a:t>
            </a:r>
            <a:b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0283001"/>
              </p:ext>
            </p:extLst>
          </p:nvPr>
        </p:nvGraphicFramePr>
        <p:xfrm>
          <a:off x="546930" y="1504061"/>
          <a:ext cx="11100691" cy="453052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43059"/>
                <a:gridCol w="1922804"/>
                <a:gridCol w="1931349"/>
                <a:gridCol w="1786071"/>
                <a:gridCol w="1717408"/>
              </a:tblGrid>
              <a:tr h="963868"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Наименование дохода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2020 год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2021 год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2022 год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2023 год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8572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Арендная плата за</a:t>
                      </a:r>
                      <a:r>
                        <a:rPr lang="ru-RU" sz="2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использование муниципального имущества</a:t>
                      </a:r>
                      <a:endParaRPr lang="ru-RU" sz="2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440,9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8572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негативное воздействие на </a:t>
                      </a:r>
                      <a:r>
                        <a:rPr lang="ru-RU" sz="22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окруж</a:t>
                      </a:r>
                      <a:r>
                        <a:rPr lang="ru-RU" sz="2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среду</a:t>
                      </a:r>
                      <a:endParaRPr lang="ru-RU" sz="2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8572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</a:t>
                      </a:r>
                      <a:endParaRPr lang="ru-RU" sz="2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0122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  <a:endParaRPr lang="ru-RU" sz="2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1 450,0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8686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ИТОГО</a:t>
                      </a:r>
                      <a:endParaRPr lang="ru-RU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1 968,0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1 782,9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1 786,0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1 792,0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2145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mediaurok.ucoz.net/kliparti/1/ramka_4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280" y="-111095"/>
            <a:ext cx="12442678" cy="70673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7847" y="461473"/>
            <a:ext cx="10635953" cy="12391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безвозмездных поступлений</a:t>
            </a:r>
            <a:r>
              <a:rPr lang="ru-RU" sz="53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3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</a:t>
            </a: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руб.</a:t>
            </a:r>
            <a:b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5152421"/>
              </p:ext>
            </p:extLst>
          </p:nvPr>
        </p:nvGraphicFramePr>
        <p:xfrm>
          <a:off x="546931" y="1811707"/>
          <a:ext cx="11100691" cy="4187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43059"/>
                <a:gridCol w="1922804"/>
                <a:gridCol w="1931349"/>
                <a:gridCol w="1786071"/>
                <a:gridCol w="1717408"/>
              </a:tblGrid>
              <a:tr h="1020334"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Наименование дохода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2020 год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2021 год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2022 год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2023 год</a:t>
                      </a:r>
                      <a:endParaRPr lang="ru-RU" sz="2800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9537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Дотация</a:t>
                      </a:r>
                      <a:endParaRPr lang="ru-RU" sz="2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36 312,0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42 998,0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27 511,0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27 511,0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9537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</a:t>
                      </a:r>
                      <a:endParaRPr lang="ru-RU" sz="2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40 276,2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378,9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5 356,7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356,7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9537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Субвенция</a:t>
                      </a:r>
                      <a:endParaRPr lang="ru-RU" sz="2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30 116,1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</a:t>
                      </a:r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605,1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22 424,4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22 424,4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75908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</a:t>
                      </a:r>
                      <a:r>
                        <a:rPr lang="ru-RU" sz="2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межбюджетные трансферты</a:t>
                      </a:r>
                      <a:r>
                        <a:rPr lang="ru-RU" sz="2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18 243,7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2 434,7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1 687,4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1 687,4</a:t>
                      </a:r>
                      <a:endParaRPr lang="ru-RU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2587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ИТОГО</a:t>
                      </a:r>
                      <a:endParaRPr lang="ru-RU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124 948,0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67 416,7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56 979,5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51 979,5</a:t>
                      </a:r>
                      <a:endParaRPr lang="ru-RU" sz="2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1859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mediaurok.ucoz.net/kliparti/1/ramka_4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095" y="-111095"/>
            <a:ext cx="12451222" cy="706737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836" y="365125"/>
            <a:ext cx="1137445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Прогнозируемые </a:t>
            </a:r>
            <a:r>
              <a:rPr lang="ru-RU" sz="40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</a:t>
            </a:r>
            <a: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собственных </a:t>
            </a:r>
            <a:r>
              <a:rPr lang="ru-RU" sz="40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в бюджет муниципального района на </a:t>
            </a:r>
            <a: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40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   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								</a:t>
            </a:r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383430967"/>
              </p:ext>
            </p:extLst>
          </p:nvPr>
        </p:nvGraphicFramePr>
        <p:xfrm>
          <a:off x="358923" y="1690688"/>
          <a:ext cx="10639514" cy="5359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4255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mediaurok.ucoz.net/kliparti/1/ramka_4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095" y="-111095"/>
            <a:ext cx="12451222" cy="706737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836" y="365125"/>
            <a:ext cx="1137445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Прогнозируемые </a:t>
            </a:r>
            <a: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</a:t>
            </a:r>
            <a:r>
              <a:rPr lang="ru-RU" sz="40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муниципального района на </a:t>
            </a:r>
            <a: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40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   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								</a:t>
            </a:r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826938031"/>
              </p:ext>
            </p:extLst>
          </p:nvPr>
        </p:nvGraphicFramePr>
        <p:xfrm>
          <a:off x="760575" y="1862982"/>
          <a:ext cx="10237861" cy="4785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754532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461" y="-85457"/>
            <a:ext cx="12468313" cy="70417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473" y="365126"/>
            <a:ext cx="11314632" cy="119021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Прогнозируемые поступления собственных доходов в бюджет муниципального района на </a:t>
            </a:r>
            <a:r>
              <a:rPr lang="ru-RU" sz="36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2022-2023 </a:t>
            </a:r>
            <a:r>
              <a:rPr lang="ru-RU" sz="3600" b="1" i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sz="36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894480848"/>
              </p:ext>
            </p:extLst>
          </p:nvPr>
        </p:nvGraphicFramePr>
        <p:xfrm>
          <a:off x="307650" y="1555335"/>
          <a:ext cx="5606040" cy="5007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1269646019"/>
              </p:ext>
            </p:extLst>
          </p:nvPr>
        </p:nvGraphicFramePr>
        <p:xfrm>
          <a:off x="6054695" y="1555336"/>
          <a:ext cx="5721410" cy="4990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060347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mediaurok.ucoz.net/kliparti/1/ramka_4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095" y="-68367"/>
            <a:ext cx="12451222" cy="706737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836" y="365125"/>
            <a:ext cx="11374452" cy="15576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Прогнозируемые безвозмездные поступления в </a:t>
            </a:r>
            <a:r>
              <a:rPr lang="ru-RU" sz="40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муниципального района на </a:t>
            </a:r>
            <a: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2022-2023 </a:t>
            </a:r>
            <a:r>
              <a:rPr lang="ru-RU" sz="4000" b="1" i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31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2022 год						2023 год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					</a:t>
            </a:r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093907483"/>
              </p:ext>
            </p:extLst>
          </p:nvPr>
        </p:nvGraphicFramePr>
        <p:xfrm>
          <a:off x="358924" y="2358639"/>
          <a:ext cx="5400942" cy="4289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095446285"/>
              </p:ext>
            </p:extLst>
          </p:nvPr>
        </p:nvGraphicFramePr>
        <p:xfrm>
          <a:off x="6434983" y="2230452"/>
          <a:ext cx="5375304" cy="4341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005533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996" y="3965249"/>
            <a:ext cx="3683237" cy="2577489"/>
          </a:xfrm>
          <a:prstGeom prst="rect">
            <a:avLst/>
          </a:prstGeom>
        </p:spPr>
      </p:pic>
      <p:pic>
        <p:nvPicPr>
          <p:cNvPr id="2" name="Рисунок 1" descr="http://mediaurok.ucoz.net/kliparti/1/ramka_4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366" y="-85459"/>
            <a:ext cx="12374309" cy="702464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2649197" y="452929"/>
            <a:ext cx="6332433" cy="1059678"/>
          </a:xfrm>
          <a:prstGeom prst="roundRect">
            <a:avLst/>
          </a:prstGeom>
          <a:solidFill>
            <a:srgbClr val="FF66CC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РАСХОДЫ БЮДЖЕТА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это выплачиваемые из бюджета денежные средства</a:t>
            </a:r>
          </a:p>
        </p:txBody>
      </p:sp>
      <p:sp>
        <p:nvSpPr>
          <p:cNvPr id="5" name="Овал 4"/>
          <p:cNvSpPr/>
          <p:nvPr/>
        </p:nvSpPr>
        <p:spPr>
          <a:xfrm>
            <a:off x="572568" y="1751888"/>
            <a:ext cx="4836920" cy="3307222"/>
          </a:xfrm>
          <a:prstGeom prst="ellipse">
            <a:avLst/>
          </a:prstGeom>
          <a:solidFill>
            <a:srgbClr val="E48CCB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B4935"/>
                </a:solidFill>
                <a:latin typeface="Monotype Corsiva" panose="03010101010201010101" pitchFamily="66" charset="0"/>
              </a:rPr>
              <a:t>ТЕКУЩИЕ РАСХОДЫ</a:t>
            </a:r>
          </a:p>
          <a:p>
            <a:pPr algn="ctr"/>
            <a:r>
              <a:rPr lang="ru-RU" sz="2400" dirty="0">
                <a:solidFill>
                  <a:srgbClr val="8B4935"/>
                </a:solidFill>
                <a:latin typeface="Monotype Corsiva" panose="03010101010201010101" pitchFamily="66" charset="0"/>
              </a:rPr>
              <a:t>н</a:t>
            </a:r>
            <a:r>
              <a:rPr lang="ru-RU" sz="2400" dirty="0" smtClean="0">
                <a:solidFill>
                  <a:srgbClr val="8B4935"/>
                </a:solidFill>
                <a:latin typeface="Monotype Corsiva" panose="03010101010201010101" pitchFamily="66" charset="0"/>
              </a:rPr>
              <a:t>а оказание муниципальных услуг, социальное обеспечение населения, образование, здравоохранение, культуру и т.д.</a:t>
            </a:r>
            <a:endParaRPr lang="ru-RU" sz="2400" dirty="0">
              <a:solidFill>
                <a:srgbClr val="8B4935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930639" y="1751888"/>
            <a:ext cx="4537817" cy="3307222"/>
          </a:xfrm>
          <a:prstGeom prst="ellipse">
            <a:avLst/>
          </a:prstGeom>
          <a:solidFill>
            <a:srgbClr val="E48CCB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B4935"/>
                </a:solidFill>
                <a:latin typeface="Monotype Corsiva" panose="03010101010201010101" pitchFamily="66" charset="0"/>
              </a:rPr>
              <a:t>КАПИТАЛЬНЫЕ РАСХОДЫ</a:t>
            </a:r>
          </a:p>
          <a:p>
            <a:pPr algn="ctr"/>
            <a:r>
              <a:rPr lang="ru-RU" sz="2400" dirty="0">
                <a:solidFill>
                  <a:srgbClr val="8B4935"/>
                </a:solidFill>
                <a:latin typeface="Monotype Corsiva" panose="03010101010201010101" pitchFamily="66" charset="0"/>
              </a:rPr>
              <a:t>к</a:t>
            </a:r>
            <a:r>
              <a:rPr lang="ru-RU" sz="2400" dirty="0" smtClean="0">
                <a:solidFill>
                  <a:srgbClr val="8B4935"/>
                </a:solidFill>
                <a:latin typeface="Monotype Corsiva" panose="03010101010201010101" pitchFamily="66" charset="0"/>
              </a:rPr>
              <a:t>апитальное строительство, капитальный ремонт</a:t>
            </a:r>
            <a:endParaRPr lang="ru-RU" sz="2400" dirty="0">
              <a:solidFill>
                <a:srgbClr val="8B4935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73651" y="6306796"/>
            <a:ext cx="2546845" cy="2359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3469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mediaurok.ucoz.net/kliparti/1/ramka_4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641" y="-128187"/>
            <a:ext cx="12408493" cy="707591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107" y="247829"/>
            <a:ext cx="11391543" cy="16066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 динамика расходов бюджета муниципального района по разделам классификации </a:t>
            </a: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на 2021-2023 </a:t>
            </a:r>
            <a:r>
              <a:rPr lang="ru-RU" sz="36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						</a:t>
            </a:r>
            <a:r>
              <a:rPr lang="ru-RU" sz="1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1800" dirty="0">
              <a:solidFill>
                <a:srgbClr val="00206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159130"/>
              </p:ext>
            </p:extLst>
          </p:nvPr>
        </p:nvGraphicFramePr>
        <p:xfrm>
          <a:off x="470015" y="1854437"/>
          <a:ext cx="11246268" cy="458756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61948"/>
                <a:gridCol w="2623558"/>
                <a:gridCol w="2837204"/>
                <a:gridCol w="2623558"/>
              </a:tblGrid>
              <a:tr h="598882"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2021 год</a:t>
                      </a:r>
                      <a:endParaRPr lang="ru-RU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2022 год</a:t>
                      </a:r>
                      <a:endParaRPr lang="ru-RU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2023 год</a:t>
                      </a:r>
                      <a:endParaRPr lang="ru-RU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98882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r>
                        <a:rPr lang="ru-RU" sz="2000" b="1" i="1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РАСХОДОВ</a:t>
                      </a:r>
                      <a:endParaRPr lang="ru-RU" sz="2000" b="1" i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142 261,4</a:t>
                      </a:r>
                      <a:endParaRPr lang="ru-RU" sz="28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</a:t>
                      </a:r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374,3</a:t>
                      </a:r>
                      <a:endParaRPr lang="ru-RU" sz="28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</a:t>
                      </a:r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645,0</a:t>
                      </a:r>
                      <a:endParaRPr lang="ru-RU" sz="28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09024">
                <a:tc>
                  <a:txBody>
                    <a:bodyPr/>
                    <a:lstStyle/>
                    <a:p>
                      <a:r>
                        <a:rPr lang="ru-RU" sz="1800" b="1" i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5790">
                <a:tc>
                  <a:txBody>
                    <a:bodyPr/>
                    <a:lstStyle/>
                    <a:p>
                      <a:r>
                        <a:rPr lang="ru-RU" sz="1800" b="1" i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36 612,0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32 350,1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29 291,8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26021">
                <a:tc>
                  <a:txBody>
                    <a:bodyPr/>
                    <a:lstStyle/>
                    <a:p>
                      <a:r>
                        <a:rPr lang="ru-RU" sz="1800" b="1" i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5 426,2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4 172,7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4 096,1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8882">
                <a:tc>
                  <a:txBody>
                    <a:bodyPr/>
                    <a:lstStyle/>
                    <a:p>
                      <a:r>
                        <a:rPr lang="ru-RU" sz="1800" b="1" i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3 056,7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1 884,9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1 891,8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8882">
                <a:tc>
                  <a:txBody>
                    <a:bodyPr/>
                    <a:lstStyle/>
                    <a:p>
                      <a:r>
                        <a:rPr lang="ru-RU" sz="1800" b="1" i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lang="ru-RU" sz="1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233,5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1 680,4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46792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mediaurok.ucoz.net/kliparti/1/ramka_4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641" y="-128187"/>
            <a:ext cx="12408493" cy="707591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385" y="452930"/>
            <a:ext cx="11280449" cy="10169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 динамика расходов бюджета муниципального района по разделам классификации </a:t>
            </a: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на 2021-2023 </a:t>
            </a:r>
            <a:r>
              <a:rPr lang="ru-RU" sz="36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						</a:t>
            </a:r>
            <a:r>
              <a:rPr lang="ru-RU" sz="1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1800" dirty="0">
              <a:solidFill>
                <a:srgbClr val="00206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45523"/>
              </p:ext>
            </p:extLst>
          </p:nvPr>
        </p:nvGraphicFramePr>
        <p:xfrm>
          <a:off x="470015" y="1692068"/>
          <a:ext cx="11246268" cy="4677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61948"/>
                <a:gridCol w="2623558"/>
                <a:gridCol w="2837204"/>
                <a:gridCol w="2623558"/>
              </a:tblGrid>
              <a:tr h="595466"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2021 год</a:t>
                      </a:r>
                      <a:endParaRPr lang="ru-RU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2022 год</a:t>
                      </a:r>
                      <a:endParaRPr lang="ru-RU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2023 год</a:t>
                      </a:r>
                      <a:endParaRPr lang="ru-RU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41124">
                <a:tc>
                  <a:txBody>
                    <a:bodyPr/>
                    <a:lstStyle/>
                    <a:p>
                      <a:r>
                        <a:rPr lang="ru-RU" sz="1800" b="1" i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71 218,4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60 809,7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62 473,1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89660">
                <a:tc>
                  <a:txBody>
                    <a:bodyPr/>
                    <a:lstStyle/>
                    <a:p>
                      <a:r>
                        <a:rPr lang="ru-RU" sz="1800" b="1" i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 и кинематография</a:t>
                      </a:r>
                      <a:endParaRPr lang="ru-RU" sz="1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15 671,7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12 035,6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653,5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2590">
                <a:tc>
                  <a:txBody>
                    <a:bodyPr/>
                    <a:lstStyle/>
                    <a:p>
                      <a:r>
                        <a:rPr lang="ru-RU" sz="1800" b="1" i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1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986,4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2 367,4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2 367,4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5466">
                <a:tc>
                  <a:txBody>
                    <a:bodyPr/>
                    <a:lstStyle/>
                    <a:p>
                      <a:r>
                        <a:rPr lang="ru-RU" sz="1800" b="1" i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368,0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205,6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5466">
                <a:tc>
                  <a:txBody>
                    <a:bodyPr/>
                    <a:lstStyle/>
                    <a:p>
                      <a:r>
                        <a:rPr lang="ru-RU" sz="1800" b="1" i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  <a:endParaRPr lang="ru-RU" sz="1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3 552,5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2 731,9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2 731,9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5466">
                <a:tc>
                  <a:txBody>
                    <a:bodyPr/>
                    <a:lstStyle/>
                    <a:p>
                      <a:r>
                        <a:rPr lang="ru-RU" sz="1800" b="1" i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муниципальных образований</a:t>
                      </a:r>
                      <a:r>
                        <a:rPr lang="ru-RU" sz="1800" b="1" i="1" baseline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общего характера</a:t>
                      </a:r>
                      <a:endParaRPr lang="ru-RU" sz="1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3 136,0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3 136,0 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3 136,0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77108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457" y="-85458"/>
            <a:ext cx="12417038" cy="70502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839" y="365126"/>
            <a:ext cx="11203537" cy="1079114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основных видов расходов </a:t>
            </a:r>
            <a:b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на 2021-2023 </a:t>
            </a:r>
            <a:r>
              <a:rPr lang="ru-RU" sz="4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2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97054962"/>
              </p:ext>
            </p:extLst>
          </p:nvPr>
        </p:nvGraphicFramePr>
        <p:xfrm>
          <a:off x="410199" y="1444240"/>
          <a:ext cx="11323178" cy="4982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625311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912" y="-68366"/>
            <a:ext cx="12365763" cy="70588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473" y="365126"/>
            <a:ext cx="11237719" cy="859371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прогнозируемых расходов на 2021 год</a:t>
            </a:r>
            <a:endParaRPr lang="ru-RU" sz="4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77667" y="1458988"/>
            <a:ext cx="8648343" cy="3698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 -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25,7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77669" y="1971736"/>
            <a:ext cx="6306796" cy="376015"/>
          </a:xfrm>
          <a:prstGeom prst="round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безопасность –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3,8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77667" y="2477868"/>
            <a:ext cx="5392397" cy="384561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– 2,2 %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7667" y="2957395"/>
            <a:ext cx="4477998" cy="376360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ЖКХ –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0,2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2028" y="3514631"/>
            <a:ext cx="10485691" cy="385319"/>
          </a:xfrm>
          <a:prstGeom prst="roundRect">
            <a:avLst/>
          </a:prstGeom>
          <a:solidFill>
            <a:srgbClr val="E48CCB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–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50,1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77666" y="4046987"/>
            <a:ext cx="7853586" cy="384560"/>
          </a:xfrm>
          <a:prstGeom prst="round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–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11,0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77666" y="4596465"/>
            <a:ext cx="5306940" cy="410198"/>
          </a:xfrm>
          <a:prstGeom prst="roundRect">
            <a:avLst/>
          </a:prstGeom>
          <a:solidFill>
            <a:srgbClr val="66FF99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Соц. Политика – 2,1 %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77667" y="5153321"/>
            <a:ext cx="4110527" cy="35017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Физ. культура и спорт – 0,2 %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77666" y="5684368"/>
            <a:ext cx="5665863" cy="324740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СМИ –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2,5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77666" y="6126940"/>
            <a:ext cx="6033331" cy="372843"/>
          </a:xfrm>
          <a:prstGeom prst="round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–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2,2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6949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912" y="-68366"/>
            <a:ext cx="12365763" cy="70588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473" y="365126"/>
            <a:ext cx="11237719" cy="859371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прогнозируемых расходов на 2022 год</a:t>
            </a:r>
            <a:endParaRPr lang="ru-RU" sz="4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77667" y="1458988"/>
            <a:ext cx="9161092" cy="3698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 -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26,7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77668" y="1971736"/>
            <a:ext cx="6452073" cy="376015"/>
          </a:xfrm>
          <a:prstGeom prst="round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безопасность – 3,4 %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77668" y="2477868"/>
            <a:ext cx="4742916" cy="384561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– 1,6 %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7667" y="2957395"/>
            <a:ext cx="4477998" cy="376360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ЖКХ –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1,4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2028" y="3514631"/>
            <a:ext cx="10733520" cy="385319"/>
          </a:xfrm>
          <a:prstGeom prst="roundRect">
            <a:avLst/>
          </a:prstGeom>
          <a:solidFill>
            <a:srgbClr val="E48CCB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– 50,1 %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77666" y="4046987"/>
            <a:ext cx="8109960" cy="384560"/>
          </a:xfrm>
          <a:prstGeom prst="round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– 9,9 %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77666" y="4596465"/>
            <a:ext cx="5443672" cy="410198"/>
          </a:xfrm>
          <a:prstGeom prst="roundRect">
            <a:avLst/>
          </a:prstGeom>
          <a:solidFill>
            <a:srgbClr val="66FF99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Соц. Политика – 1,9 %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77667" y="5153321"/>
            <a:ext cx="4110527" cy="35017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Физ. культура и спорт – 0,2 %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77666" y="5684368"/>
            <a:ext cx="5845325" cy="324740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СМИ –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2,2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77666" y="6126940"/>
            <a:ext cx="6187156" cy="372843"/>
          </a:xfrm>
          <a:prstGeom prst="round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– 2,6 %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9256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912" y="-68366"/>
            <a:ext cx="12365763" cy="70588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473" y="365126"/>
            <a:ext cx="11237719" cy="859371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прогнозируемых расходов на 2023 год</a:t>
            </a:r>
            <a:endParaRPr lang="ru-RU" sz="4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77667" y="1458988"/>
            <a:ext cx="9161092" cy="3698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 - 24,7 %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77668" y="1971736"/>
            <a:ext cx="6452073" cy="376015"/>
          </a:xfrm>
          <a:prstGeom prst="round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безопасность –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3,5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77668" y="2477868"/>
            <a:ext cx="4742916" cy="384561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– 1,6 %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7667" y="2957395"/>
            <a:ext cx="4477998" cy="376360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ЖКХ – 0,01 %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2028" y="3514631"/>
            <a:ext cx="10733520" cy="385319"/>
          </a:xfrm>
          <a:prstGeom prst="roundRect">
            <a:avLst/>
          </a:prstGeom>
          <a:solidFill>
            <a:srgbClr val="E48CCB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52,59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77666" y="4046987"/>
            <a:ext cx="8109960" cy="384560"/>
          </a:xfrm>
          <a:prstGeom prst="round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–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10,7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77666" y="4596465"/>
            <a:ext cx="5443672" cy="410198"/>
          </a:xfrm>
          <a:prstGeom prst="roundRect">
            <a:avLst/>
          </a:prstGeom>
          <a:solidFill>
            <a:srgbClr val="66FF99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Соц. Политика – 2,0 %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77666" y="5242061"/>
            <a:ext cx="5845325" cy="324740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СМИ – 2,3 %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52028" y="5787260"/>
            <a:ext cx="6187156" cy="372843"/>
          </a:xfrm>
          <a:prstGeom prst="round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– 2,6 %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3794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095" y="-94004"/>
            <a:ext cx="12459768" cy="7093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865" y="264920"/>
            <a:ext cx="9913122" cy="6400800"/>
          </a:xfrm>
          <a:prstGeom prst="rect">
            <a:avLst/>
          </a:prstGeom>
        </p:spPr>
      </p:pic>
      <p:sp>
        <p:nvSpPr>
          <p:cNvPr id="5" name="Прямоугольный треугольник 4"/>
          <p:cNvSpPr/>
          <p:nvPr/>
        </p:nvSpPr>
        <p:spPr>
          <a:xfrm>
            <a:off x="1187865" y="5469308"/>
            <a:ext cx="5853870" cy="1196412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4641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366" y="-102551"/>
            <a:ext cx="12357217" cy="70502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863125" y="752030"/>
            <a:ext cx="1050278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Предельный объём </a:t>
            </a:r>
            <a:r>
              <a:rPr lang="ru-RU" sz="4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муниципального долга </a:t>
            </a:r>
            <a:r>
              <a:rPr lang="ru-RU" sz="4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«Тунгиро-Олёкминский район» на 2021 год и плановый период 2022 и 2023 годы </a:t>
            </a:r>
            <a:r>
              <a:rPr lang="ru-RU" sz="40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утвержден </a:t>
            </a:r>
            <a:r>
              <a:rPr lang="ru-RU" sz="4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сумме 0,0 </a:t>
            </a:r>
            <a:r>
              <a:rPr lang="ru-RU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ru-RU" sz="4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sz="4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719" y="4075953"/>
            <a:ext cx="7597211" cy="246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9552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457" y="-102551"/>
            <a:ext cx="12365764" cy="7058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2811" y="2204816"/>
            <a:ext cx="4554909" cy="4272896"/>
          </a:xfrm>
          <a:prstGeom prst="rect">
            <a:avLst/>
          </a:prstGeom>
        </p:spPr>
      </p:pic>
      <p:sp>
        <p:nvSpPr>
          <p:cNvPr id="5" name="Выноска-облако 4"/>
          <p:cNvSpPr/>
          <p:nvPr/>
        </p:nvSpPr>
        <p:spPr>
          <a:xfrm rot="189365">
            <a:off x="376246" y="350075"/>
            <a:ext cx="5370793" cy="4942931"/>
          </a:xfrm>
          <a:prstGeom prst="cloudCallout">
            <a:avLst>
              <a:gd name="adj1" fmla="val 90368"/>
              <a:gd name="adj2" fmla="val 1484"/>
            </a:avLst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>
              <a:rot lat="21447162" lon="21370541" rev="239835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B4935"/>
                </a:solidFill>
                <a:latin typeface="Monotype Corsiva" panose="03010101010201010101" pitchFamily="66" charset="0"/>
              </a:rPr>
              <a:t>ГОСУДАРСТВЕННЫЕ И ВНУТРЕННИЕ ЗАИМСТВОВАНИЯ</a:t>
            </a:r>
          </a:p>
          <a:p>
            <a:pPr algn="ctr"/>
            <a:r>
              <a:rPr lang="ru-RU" sz="2400" b="1" dirty="0">
                <a:solidFill>
                  <a:srgbClr val="8B4935"/>
                </a:solidFill>
                <a:latin typeface="Monotype Corsiva" panose="03010101010201010101" pitchFamily="66" charset="0"/>
              </a:rPr>
              <a:t>о</a:t>
            </a:r>
            <a:r>
              <a:rPr lang="ru-RU" sz="2400" b="1" dirty="0" smtClean="0">
                <a:solidFill>
                  <a:srgbClr val="8B4935"/>
                </a:solidFill>
                <a:latin typeface="Monotype Corsiva" panose="03010101010201010101" pitchFamily="66" charset="0"/>
              </a:rPr>
              <a:t>существляются в целях финансирования дефицитов соответствующих бюджетов, а также для погашения долговых обязательств</a:t>
            </a:r>
            <a:endParaRPr lang="ru-RU" sz="2400" b="1" dirty="0">
              <a:solidFill>
                <a:srgbClr val="8B4935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9620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912" y="-85459"/>
            <a:ext cx="12382855" cy="704173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66573" y="623844"/>
            <a:ext cx="109215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Муниципальные внутренние заимствования </a:t>
            </a:r>
            <a:r>
              <a:rPr lang="ru-RU" sz="4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«Тунгиро-Олёкминский район» на 2021 год и плановый период 2022 и 2023 годов </a:t>
            </a:r>
            <a:r>
              <a:rPr lang="ru-RU" sz="4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предусмотрены</a:t>
            </a:r>
            <a:endParaRPr lang="ru-RU" sz="4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515" y="3178388"/>
            <a:ext cx="7620000" cy="331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480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003" y="-128187"/>
            <a:ext cx="12425584" cy="7067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0" y="188007"/>
            <a:ext cx="11553913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473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457" y="-111095"/>
            <a:ext cx="12425584" cy="7067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15" y="239282"/>
            <a:ext cx="11545368" cy="634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847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004" y="-102550"/>
            <a:ext cx="12399947" cy="7093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0" y="239282"/>
            <a:ext cx="11545367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5900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004" y="-85458"/>
            <a:ext cx="12399947" cy="705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23" y="256374"/>
            <a:ext cx="11502640" cy="636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867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004" y="-111095"/>
            <a:ext cx="12417039" cy="7067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69" y="239282"/>
            <a:ext cx="11502639" cy="634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299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458" y="-102551"/>
            <a:ext cx="12399947" cy="7058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15" y="230736"/>
            <a:ext cx="11511185" cy="640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7345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458" y="-94004"/>
            <a:ext cx="12408493" cy="7067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22" y="256374"/>
            <a:ext cx="11545370" cy="635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8626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824" y="-76912"/>
            <a:ext cx="12451221" cy="705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9" y="333286"/>
            <a:ext cx="11536822" cy="629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0948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aurok.ucoz.net/kliparti/1/ramka_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911" y="-102550"/>
            <a:ext cx="12417038" cy="7101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1" y="213645"/>
            <a:ext cx="11536822" cy="645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846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</TotalTime>
  <Words>932</Words>
  <Application>Microsoft Office PowerPoint</Application>
  <PresentationFormat>Широкоэкранный</PresentationFormat>
  <Paragraphs>311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Monotype Corsiva</vt:lpstr>
      <vt:lpstr>Times New Roman</vt:lpstr>
      <vt:lpstr>Тема Office</vt:lpstr>
      <vt:lpstr>Бюджет для граждан</vt:lpstr>
      <vt:lpstr>           «Бюджет для граждан» познакомит вас с положениями основного финансового документа Тунгиро-Олёкминского района – бюджета района.       Представленная информация предназначена для широкого круга пользователей и будет интересна и полезна как школьникам, студентам, педагогам, молодым семьям, так и муниципальным служащим, пенсионерам и другим категориям населения, так как бюджет района затрагивает интересы каждого жителя  Тунгиро-Олёкминского района.        Мы постарались в доступной и понятной форме для граждан показать основные показатели бюджета района. </vt:lpstr>
      <vt:lpstr>Презентация PowerPoint</vt:lpstr>
      <vt:lpstr>Основные характеристики бюджета муниципального района «Тунгиро-Олёкминский район» на 2021 год и плановый период 2022 и 2023 годов»          тыс. руб.</vt:lpstr>
      <vt:lpstr>Презентация PowerPoint</vt:lpstr>
      <vt:lpstr>Презентация PowerPoint</vt:lpstr>
      <vt:lpstr>Презентация PowerPoint</vt:lpstr>
      <vt:lpstr>Динамика доходов 2021-2023 гг                         Тыс. руб.</vt:lpstr>
      <vt:lpstr>Динамика налоговых доходов           тыс. руб. </vt:lpstr>
      <vt:lpstr>Динамика неналоговых доходов           тыс. руб. </vt:lpstr>
      <vt:lpstr>Динамика безвозмездных поступлений           тыс. руб. </vt:lpstr>
      <vt:lpstr> Прогнозируемые поступления собственных доходов в бюджет муниципального района на 2021 год                </vt:lpstr>
      <vt:lpstr>Прогнозируемые безвозмездные поступления в бюджет муниципального района на 2021 год                </vt:lpstr>
      <vt:lpstr>Прогнозируемые поступления собственных доходов в бюджет муниципального района на 2022-2023 гг</vt:lpstr>
      <vt:lpstr>  Прогнозируемые безвозмездные поступления в бюджет муниципального района на 2022-2023 гг      2022 год      2023 год         </vt:lpstr>
      <vt:lpstr>Презентация PowerPoint</vt:lpstr>
      <vt:lpstr>Структура и динамика расходов бюджета муниципального района по разделам классификации расходов на 2021-2023 гг           тыс. руб.</vt:lpstr>
      <vt:lpstr>Структура и динамика расходов бюджета муниципального района по разделам классификации расходов на 2021-2023 гг           тыс. руб.</vt:lpstr>
      <vt:lpstr>Динамика основных видов расходов     на 2021-2023 гг    тыс. руб.</vt:lpstr>
      <vt:lpstr>Структура прогнозируемых расходов на 2021 год</vt:lpstr>
      <vt:lpstr>Структура прогнозируемых расходов на 2022 год</vt:lpstr>
      <vt:lpstr>Структура прогнозируемых расходов на 2023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ELENASERG</dc:creator>
  <cp:lastModifiedBy>ELENASERG</cp:lastModifiedBy>
  <cp:revision>101</cp:revision>
  <dcterms:created xsi:type="dcterms:W3CDTF">2020-11-16T03:21:30Z</dcterms:created>
  <dcterms:modified xsi:type="dcterms:W3CDTF">2021-01-18T01:48:55Z</dcterms:modified>
</cp:coreProperties>
</file>