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drawings/drawing4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347" r:id="rId2"/>
    <p:sldId id="346" r:id="rId3"/>
    <p:sldId id="348" r:id="rId4"/>
    <p:sldId id="379" r:id="rId5"/>
    <p:sldId id="351" r:id="rId6"/>
    <p:sldId id="352" r:id="rId7"/>
    <p:sldId id="353" r:id="rId8"/>
    <p:sldId id="355" r:id="rId9"/>
    <p:sldId id="356" r:id="rId10"/>
    <p:sldId id="300" r:id="rId11"/>
    <p:sldId id="357" r:id="rId12"/>
    <p:sldId id="303" r:id="rId13"/>
    <p:sldId id="381" r:id="rId14"/>
    <p:sldId id="360" r:id="rId15"/>
    <p:sldId id="363" r:id="rId16"/>
    <p:sldId id="380" r:id="rId17"/>
    <p:sldId id="364" r:id="rId18"/>
    <p:sldId id="362" r:id="rId19"/>
    <p:sldId id="361" r:id="rId20"/>
    <p:sldId id="365" r:id="rId21"/>
    <p:sldId id="369" r:id="rId22"/>
    <p:sldId id="371" r:id="rId23"/>
    <p:sldId id="382" r:id="rId24"/>
    <p:sldId id="373" r:id="rId25"/>
    <p:sldId id="374" r:id="rId26"/>
    <p:sldId id="375" r:id="rId27"/>
    <p:sldId id="372" r:id="rId28"/>
    <p:sldId id="376" r:id="rId29"/>
    <p:sldId id="378" r:id="rId30"/>
    <p:sldId id="366" r:id="rId31"/>
    <p:sldId id="367" r:id="rId32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ED29"/>
    <a:srgbClr val="D2F620"/>
    <a:srgbClr val="BE18C2"/>
    <a:srgbClr val="CCED29"/>
    <a:srgbClr val="CCECFF"/>
    <a:srgbClr val="CCFFFF"/>
    <a:srgbClr val="9900CC"/>
    <a:srgbClr val="10EAC6"/>
    <a:srgbClr val="FF7C80"/>
    <a:srgbClr val="589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8998" autoAdjust="0"/>
  </p:normalViewPr>
  <p:slideViewPr>
    <p:cSldViewPr snapToGrid="0">
      <p:cViewPr varScale="1">
        <p:scale>
          <a:sx n="73" d="100"/>
          <a:sy n="73" d="100"/>
        </p:scale>
        <p:origin x="-126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267273058038643E-2"/>
          <c:y val="7.6476680060265687E-2"/>
          <c:w val="0.76482182763047668"/>
          <c:h val="0.90574956280959618"/>
        </c:manualLayout>
      </c:layout>
      <c:pie3DChart>
        <c:varyColors val="1"/>
        <c:ser>
          <c:idx val="0"/>
          <c:order val="0"/>
          <c:explosion val="49"/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explosion val="94"/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explosion val="107"/>
            <c:spPr>
              <a:solidFill>
                <a:srgbClr val="10EAC6"/>
              </a:solidFill>
            </c:spPr>
          </c:dPt>
          <c:dPt>
            <c:idx val="6"/>
            <c:bubble3D val="0"/>
            <c:explosion val="57"/>
            <c:spPr>
              <a:solidFill>
                <a:srgbClr val="9900CC"/>
              </a:solidFill>
            </c:spPr>
          </c:dPt>
          <c:dLbls>
            <c:dLbl>
              <c:idx val="1"/>
              <c:layout>
                <c:manualLayout>
                  <c:x val="-4.5638798136373324E-2"/>
                  <c:y val="9.49010777610128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9442051165016408E-2"/>
                  <c:y val="-0.1957213118903683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2896142174437317"/>
                  <c:y val="-7.3724884250470177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Palatino Linotype" pitchFamily="18" charset="0"/>
                      </a:rPr>
                      <a:t>Налог на имущество; </a:t>
                    </a:r>
                    <a:r>
                      <a:rPr lang="en-US" sz="1200" dirty="0" smtClean="0">
                        <a:latin typeface="Palatino Linotype" pitchFamily="18" charset="0"/>
                      </a:rPr>
                      <a:t>14</a:t>
                    </a:r>
                    <a:r>
                      <a:rPr lang="ru-RU" sz="1200" dirty="0" smtClean="0">
                        <a:latin typeface="Palatino Linotype" pitchFamily="18" charset="0"/>
                      </a:rPr>
                      <a:t>,0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4708738694035923E-2"/>
                  <c:y val="4.452375685500246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5.960207079022789E-2"/>
                  <c:y val="-2.4385374674101928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Palatino Linotype" pitchFamily="18" charset="0"/>
                      </a:rPr>
                      <a:t>Гос. пошлина; </a:t>
                    </a:r>
                    <a:r>
                      <a:rPr lang="en-US" sz="1200" dirty="0" smtClean="0">
                        <a:latin typeface="Palatino Linotype" pitchFamily="18" charset="0"/>
                      </a:rPr>
                      <a:t>86</a:t>
                    </a:r>
                    <a:r>
                      <a:rPr lang="ru-RU" sz="1200" dirty="0" smtClean="0">
                        <a:latin typeface="Palatino Linotype" pitchFamily="18" charset="0"/>
                      </a:rPr>
                      <a:t>,0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6698488478352619"/>
                  <c:y val="-4.477556091886472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Palatino Linotype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Лист1!$A$38:$A$44</c:f>
              <c:strCache>
                <c:ptCount val="7"/>
                <c:pt idx="0">
                  <c:v>НДФЛ</c:v>
                </c:pt>
                <c:pt idx="1">
                  <c:v>Акцизы</c:v>
                </c:pt>
                <c:pt idx="2">
                  <c:v>Налог на совокупный доход</c:v>
                </c:pt>
                <c:pt idx="3">
                  <c:v>Налог на имущество</c:v>
                </c:pt>
                <c:pt idx="4">
                  <c:v>НДПИ</c:v>
                </c:pt>
                <c:pt idx="5">
                  <c:v>Гос.пошлина</c:v>
                </c:pt>
                <c:pt idx="6">
                  <c:v>Неналоговые доходы</c:v>
                </c:pt>
              </c:strCache>
            </c:strRef>
          </c:cat>
          <c:val>
            <c:numRef>
              <c:f>Лист1!$B$38:$B$44</c:f>
              <c:numCache>
                <c:formatCode>General</c:formatCode>
                <c:ptCount val="7"/>
                <c:pt idx="0">
                  <c:v>77597.5</c:v>
                </c:pt>
                <c:pt idx="1">
                  <c:v>2479.9</c:v>
                </c:pt>
                <c:pt idx="2">
                  <c:v>321.7</c:v>
                </c:pt>
                <c:pt idx="3">
                  <c:v>14</c:v>
                </c:pt>
                <c:pt idx="4">
                  <c:v>14701.5</c:v>
                </c:pt>
                <c:pt idx="5">
                  <c:v>86</c:v>
                </c:pt>
                <c:pt idx="6">
                  <c:v>2530.5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3125476983515947"/>
          <c:y val="7.446378830849959E-2"/>
          <c:w val="0.26142608632924597"/>
          <c:h val="0.80291760394092726"/>
        </c:manualLayout>
      </c:layout>
      <c:overlay val="0"/>
      <c:txPr>
        <a:bodyPr/>
        <a:lstStyle/>
        <a:p>
          <a:pPr>
            <a:defRPr sz="1600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56106338980357"/>
          <c:y val="0.12851865914642394"/>
          <c:w val="0.87118537739600732"/>
          <c:h val="0.672869260041840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2026год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layout>
                <c:manualLayout>
                  <c:x val="-8.716296826533047E-3"/>
                  <c:y val="-2.2114771268310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6394763343403827E-2"/>
                  <c:y val="-3.72960372960372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smtClean="0">
                        <a:latin typeface="Palatino Linotype" pitchFamily="18" charset="0"/>
                      </a:rPr>
                      <a:t>14,0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4169184290030211E-2"/>
                  <c:y val="-3.72960372960372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200" smtClean="0">
                        <a:latin typeface="Palatino Linotype" pitchFamily="18" charset="0"/>
                      </a:rPr>
                      <a:t>86,0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0422960725075529E-3"/>
                  <c:y val="-1.8648018648018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6253776435045321E-2"/>
                  <c:y val="1.8648018648018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7"/>
                <c:pt idx="0">
                  <c:v>НДФЛ</c:v>
                </c:pt>
                <c:pt idx="1">
                  <c:v>Акцизы</c:v>
                </c:pt>
                <c:pt idx="2">
                  <c:v>Налог на совокупный доход</c:v>
                </c:pt>
                <c:pt idx="3">
                  <c:v>Налог на имущество</c:v>
                </c:pt>
                <c:pt idx="4">
                  <c:v>НДПИ</c:v>
                </c:pt>
                <c:pt idx="5">
                  <c:v>Гос.пошлина</c:v>
                </c:pt>
                <c:pt idx="6">
                  <c:v>Неналоговые доходы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85357.3</c:v>
                </c:pt>
                <c:pt idx="1">
                  <c:v>2668.9</c:v>
                </c:pt>
                <c:pt idx="2">
                  <c:v>343.3</c:v>
                </c:pt>
                <c:pt idx="3">
                  <c:v>14</c:v>
                </c:pt>
                <c:pt idx="4">
                  <c:v>16621.2</c:v>
                </c:pt>
                <c:pt idx="5">
                  <c:v>86</c:v>
                </c:pt>
                <c:pt idx="6">
                  <c:v>2595.5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2027 год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3.826787512588116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Palatino Linotype" pitchFamily="18" charset="0"/>
                      </a:rPr>
                      <a:t>93893,0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484629762188818E-2"/>
                  <c:y val="-1.29428628017905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6183441571314161E-2"/>
                  <c:y val="-6.2160062160062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smtClean="0">
                        <a:latin typeface="Palatino Linotype" pitchFamily="18" charset="0"/>
                      </a:rPr>
                      <a:t>14,0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6253776435045321E-2"/>
                  <c:y val="-1.86480186480186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z="1200" smtClean="0">
                        <a:latin typeface="Palatino Linotype" pitchFamily="18" charset="0"/>
                      </a:rPr>
                      <a:t>86,0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2296072507552872E-2"/>
                  <c:y val="-1.554001554001554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Palatino Linotype" pitchFamily="18" charset="0"/>
                      </a:rPr>
                      <a:t>2648,0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7"/>
                <c:pt idx="0">
                  <c:v>НДФЛ</c:v>
                </c:pt>
                <c:pt idx="1">
                  <c:v>Акцизы</c:v>
                </c:pt>
                <c:pt idx="2">
                  <c:v>Налог на совокупный доход</c:v>
                </c:pt>
                <c:pt idx="3">
                  <c:v>Налог на имущество</c:v>
                </c:pt>
                <c:pt idx="4">
                  <c:v>НДПИ</c:v>
                </c:pt>
                <c:pt idx="5">
                  <c:v>Гос.пошлина</c:v>
                </c:pt>
                <c:pt idx="6">
                  <c:v>Неналоговые доходы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93893</c:v>
                </c:pt>
                <c:pt idx="1">
                  <c:v>2790.6</c:v>
                </c:pt>
                <c:pt idx="2">
                  <c:v>354.1</c:v>
                </c:pt>
                <c:pt idx="3">
                  <c:v>14</c:v>
                </c:pt>
                <c:pt idx="4">
                  <c:v>17204.400000000001</c:v>
                </c:pt>
                <c:pt idx="5">
                  <c:v>86</c:v>
                </c:pt>
                <c:pt idx="6">
                  <c:v>2648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6988672"/>
        <c:axId val="126990208"/>
        <c:axId val="0"/>
      </c:bar3DChart>
      <c:catAx>
        <c:axId val="1269886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Palatino Linotype" pitchFamily="18" charset="0"/>
              </a:defRPr>
            </a:pPr>
            <a:endParaRPr lang="ru-RU"/>
          </a:p>
        </c:txPr>
        <c:crossAx val="126990208"/>
        <c:crosses val="autoZero"/>
        <c:auto val="1"/>
        <c:lblAlgn val="ctr"/>
        <c:lblOffset val="100"/>
        <c:noMultiLvlLbl val="0"/>
      </c:catAx>
      <c:valAx>
        <c:axId val="12699020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Palatino Linotype" pitchFamily="18" charset="0"/>
              </a:defRPr>
            </a:pPr>
            <a:endParaRPr lang="ru-RU"/>
          </a:p>
        </c:txPr>
        <c:crossAx val="12698867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2231875845064821"/>
          <c:y val="0.88600419127329022"/>
          <c:w val="0.74997669298271918"/>
          <c:h val="0.11240350200980122"/>
        </c:manualLayout>
      </c:layout>
      <c:overlay val="0"/>
      <c:txPr>
        <a:bodyPr/>
        <a:lstStyle/>
        <a:p>
          <a:pPr>
            <a:defRPr sz="2000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4124096174397165"/>
          <c:y val="7.8265553173123819E-3"/>
        </c:manualLayout>
      </c:layout>
      <c:overlay val="0"/>
      <c:txPr>
        <a:bodyPr/>
        <a:lstStyle/>
        <a:p>
          <a:pPr>
            <a:defRPr sz="2800">
              <a:latin typeface="Palatino Linotype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9721536054517078"/>
          <c:y val="0.19171816223633298"/>
          <c:w val="0.63676159230096241"/>
          <c:h val="0.59803797913000756"/>
        </c:manualLayout>
      </c:layout>
      <c:doughnutChart>
        <c:varyColors val="1"/>
        <c:ser>
          <c:idx val="0"/>
          <c:order val="0"/>
          <c:tx>
            <c:strRef>
              <c:f>Лист1!$B$272</c:f>
              <c:strCache>
                <c:ptCount val="1"/>
                <c:pt idx="0">
                  <c:v>2026 год</c:v>
                </c:pt>
              </c:strCache>
            </c:strRef>
          </c:tx>
          <c:explosion val="9"/>
          <c:dPt>
            <c:idx val="0"/>
            <c:bubble3D val="0"/>
            <c:explosion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chemeClr val="accent6"/>
              </a:solidFill>
            </c:spPr>
          </c:dPt>
          <c:dPt>
            <c:idx val="2"/>
            <c:bubble3D val="0"/>
            <c:explosion val="3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40776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Лист1!$A$273:$A$275</c:f>
              <c:strCache>
                <c:ptCount val="3"/>
                <c:pt idx="0">
                  <c:v>Дотации</c:v>
                </c:pt>
                <c:pt idx="1">
                  <c:v>Иные межбюджетные трансферты</c:v>
                </c:pt>
                <c:pt idx="2">
                  <c:v>Субвенции</c:v>
                </c:pt>
              </c:strCache>
            </c:strRef>
          </c:cat>
          <c:val>
            <c:numRef>
              <c:f>Лист1!$B$273:$B$275</c:f>
              <c:numCache>
                <c:formatCode>General</c:formatCode>
                <c:ptCount val="3"/>
                <c:pt idx="0">
                  <c:v>40776</c:v>
                </c:pt>
                <c:pt idx="1">
                  <c:v>512.1</c:v>
                </c:pt>
                <c:pt idx="2">
                  <c:v>47485.1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43748196427853"/>
          <c:y val="0"/>
          <c:w val="0.52277491952452104"/>
          <c:h val="1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solidFill>
          <a:schemeClr val="accent4">
            <a:lumMod val="60000"/>
            <a:lumOff val="40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2800">
              <a:latin typeface="Palatino Linotype" pitchFamily="18" charset="0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Лист1!$B$272</c:f>
              <c:strCache>
                <c:ptCount val="1"/>
                <c:pt idx="0">
                  <c:v>2027 год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chemeClr val="accent6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32833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Лист1!$A$273:$A$276</c:f>
              <c:strCache>
                <c:ptCount val="4"/>
                <c:pt idx="0">
                  <c:v>Дотации</c:v>
                </c:pt>
                <c:pt idx="1">
                  <c:v>Иные межбюджетные трансферты</c:v>
                </c:pt>
                <c:pt idx="2">
                  <c:v>Субвенции</c:v>
                </c:pt>
                <c:pt idx="3">
                  <c:v>Субсидии</c:v>
                </c:pt>
              </c:strCache>
            </c:strRef>
          </c:cat>
          <c:val>
            <c:numRef>
              <c:f>Лист1!$B$273:$B$276</c:f>
              <c:numCache>
                <c:formatCode>General</c:formatCode>
                <c:ptCount val="4"/>
                <c:pt idx="0">
                  <c:v>32833</c:v>
                </c:pt>
                <c:pt idx="1">
                  <c:v>525.9</c:v>
                </c:pt>
                <c:pt idx="2">
                  <c:v>48563.1</c:v>
                </c:pt>
                <c:pt idx="3">
                  <c:v>20042.5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8.6734969972128179E-2"/>
          <c:y val="0.70236237676905144"/>
          <c:w val="0.90983048993875759"/>
          <c:h val="0.22199422567067006"/>
        </c:manualLayout>
      </c:layout>
      <c:overlay val="0"/>
      <c:txPr>
        <a:bodyPr/>
        <a:lstStyle/>
        <a:p>
          <a:pPr>
            <a:defRPr sz="1400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3755749598759075"/>
          <c:y val="1.080437968717067E-2"/>
        </c:manualLayout>
      </c:layout>
      <c:overlay val="0"/>
      <c:txPr>
        <a:bodyPr/>
        <a:lstStyle/>
        <a:p>
          <a:pPr>
            <a:defRPr sz="2800">
              <a:latin typeface="Palatino Linotype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5030533683289591"/>
          <c:y val="0.16792707128785014"/>
          <c:w val="0.63272287839020125"/>
          <c:h val="0.6152560393398524"/>
        </c:manualLayout>
      </c:layout>
      <c:doughnutChart>
        <c:varyColors val="1"/>
        <c:ser>
          <c:idx val="0"/>
          <c:order val="0"/>
          <c:tx>
            <c:strRef>
              <c:f>Лист1!$B$272</c:f>
              <c:strCache>
                <c:ptCount val="1"/>
                <c:pt idx="0">
                  <c:v>2025 год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rgbClr val="FFC000"/>
              </a:solidFill>
            </c:spPr>
          </c:dPt>
          <c:dPt>
            <c:idx val="1"/>
            <c:bubble3D val="0"/>
            <c:spPr>
              <a:solidFill>
                <a:schemeClr val="accent6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87113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Лист1!$A$273:$A$275</c:f>
              <c:strCache>
                <c:ptCount val="3"/>
                <c:pt idx="0">
                  <c:v>Дотации</c:v>
                </c:pt>
                <c:pt idx="1">
                  <c:v>Иные межбюджетные трансферты</c:v>
                </c:pt>
                <c:pt idx="2">
                  <c:v>Субвенции</c:v>
                </c:pt>
              </c:strCache>
            </c:strRef>
          </c:cat>
          <c:val>
            <c:numRef>
              <c:f>Лист1!$B$273:$B$275</c:f>
              <c:numCache>
                <c:formatCode>General</c:formatCode>
                <c:ptCount val="3"/>
                <c:pt idx="0">
                  <c:v>87113</c:v>
                </c:pt>
                <c:pt idx="1">
                  <c:v>550.1</c:v>
                </c:pt>
                <c:pt idx="2">
                  <c:v>48800.6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9960849422939334E-3"/>
          <c:y val="0.13662322031178514"/>
          <c:w val="0.98585557414380431"/>
          <c:h val="0.62466821724169663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0.131997490329154"/>
                  <c:y val="-3.564678566437849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5.0969327948881156E-2"/>
                  <c:y val="-1.527719385616221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3.7900269500450161E-2"/>
                  <c:y val="-7.38397703047840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6.5345292242155351E-2"/>
                  <c:y val="-5.601637747259478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4.5741704569508816E-2"/>
                  <c:y val="2.800818873629739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1306905844843109"/>
                  <c:y val="0.1451333416335410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21171874686458367"/>
                  <c:y val="6.110877542464886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0.13853201955336955"/>
                  <c:y val="-2.389397226487606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4.7048610414351877E-2"/>
                  <c:y val="-8.148337542315758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0.18532038076444524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0.36854744824575675"/>
                  <c:y val="-7.342084119970980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>
                    <a:latin typeface="Palatino Linotype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Лист1!$A$66:$A$76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 и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СМИ</c:v>
                </c:pt>
                <c:pt idx="9">
                  <c:v>Межбюджетные трансферты муниципальных образований общего характера</c:v>
                </c:pt>
                <c:pt idx="10">
                  <c:v>Охрана окружающей среды</c:v>
                </c:pt>
              </c:strCache>
            </c:strRef>
          </c:cat>
          <c:val>
            <c:numRef>
              <c:f>Лист1!$B$66:$B$76</c:f>
              <c:numCache>
                <c:formatCode>General</c:formatCode>
                <c:ptCount val="11"/>
                <c:pt idx="0">
                  <c:v>47582.3</c:v>
                </c:pt>
                <c:pt idx="1">
                  <c:v>10775.3</c:v>
                </c:pt>
                <c:pt idx="2">
                  <c:v>2938.3</c:v>
                </c:pt>
                <c:pt idx="3">
                  <c:v>16861</c:v>
                </c:pt>
                <c:pt idx="4">
                  <c:v>112818.3</c:v>
                </c:pt>
                <c:pt idx="5">
                  <c:v>29476.3</c:v>
                </c:pt>
                <c:pt idx="6">
                  <c:v>6527.5</c:v>
                </c:pt>
                <c:pt idx="7">
                  <c:v>365</c:v>
                </c:pt>
                <c:pt idx="8">
                  <c:v>2621.7</c:v>
                </c:pt>
                <c:pt idx="9">
                  <c:v>3969.1</c:v>
                </c:pt>
                <c:pt idx="10">
                  <c:v>260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9.1801797502584857E-3"/>
          <c:y val="0.8144742184738516"/>
          <c:w val="0.97194267080251318"/>
          <c:h val="0.1645285991762660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7630824243439"/>
          <c:y val="0.25362328847643772"/>
          <c:w val="0.74153745699676366"/>
          <c:h val="0.74233806830655658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5.3385139804962088E-2"/>
                  <c:y val="-0.1011829642943643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"/>
                  <c:y val="-9.66859436590592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1.2818738884663927E-2"/>
                  <c:y val="2.248510317652541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"/>
                  <c:y val="0.2518331555770845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0.15395762887309367"/>
                  <c:y val="-4.49702063530508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5.5609520630168836E-2"/>
                  <c:y val="3.597616508244061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11789218373595794"/>
                  <c:y val="-0.1281650881061948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0.21576494004505509"/>
                  <c:y val="-1.349106190591522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4.0038854853721564E-2"/>
                  <c:y val="-6.295828889427114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0.26378091495263822"/>
                  <c:y val="-4.647493778531294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7.1180186406616108E-2"/>
                  <c:y val="-0.1259165777885423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latin typeface="Palatino Linotype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Лист1!$A$66:$A$76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 и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СМИ</c:v>
                </c:pt>
                <c:pt idx="9">
                  <c:v>Межбюджетные трансферты муниципальных образований общего характера</c:v>
                </c:pt>
                <c:pt idx="10">
                  <c:v>Охрана окружающей среды</c:v>
                </c:pt>
              </c:strCache>
            </c:strRef>
          </c:cat>
          <c:val>
            <c:numRef>
              <c:f>Лист1!$B$66:$B$76</c:f>
              <c:numCache>
                <c:formatCode>General</c:formatCode>
                <c:ptCount val="11"/>
                <c:pt idx="0">
                  <c:v>40494.5</c:v>
                </c:pt>
                <c:pt idx="1">
                  <c:v>7828.6</c:v>
                </c:pt>
                <c:pt idx="2">
                  <c:v>3033.4</c:v>
                </c:pt>
                <c:pt idx="3">
                  <c:v>2151</c:v>
                </c:pt>
                <c:pt idx="4">
                  <c:v>107426.9</c:v>
                </c:pt>
                <c:pt idx="5">
                  <c:v>27449.7</c:v>
                </c:pt>
                <c:pt idx="6">
                  <c:v>962.4</c:v>
                </c:pt>
                <c:pt idx="7">
                  <c:v>0</c:v>
                </c:pt>
                <c:pt idx="8">
                  <c:v>2883.8</c:v>
                </c:pt>
                <c:pt idx="9">
                  <c:v>3969.1</c:v>
                </c:pt>
                <c:pt idx="10">
                  <c:v>260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24974155851498"/>
          <c:y val="0.26043011031990176"/>
          <c:w val="0.69312026730303422"/>
          <c:h val="0.68885149301084647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0.14277211872162338"/>
                  <c:y val="-7.77582758479938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"/>
                  <c:y val="7.77582758479938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"/>
                  <c:y val="7.540196445866065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3.5189206057392348E-2"/>
                  <c:y val="0.2379874503226476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4.6185832950327459E-2"/>
                  <c:y val="0.1295971264133229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0.11794218503090627"/>
                  <c:y val="2.356311389333145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20277779180752303"/>
                  <c:y val="-0.193217533925317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2.0691611408930922E-2"/>
                  <c:y val="-0.1885049111466516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0.11794218503090628"/>
                  <c:y val="-6.12640961226617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0.2947645498279256"/>
                  <c:y val="-0.1212453940606109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7.4489801072151321E-2"/>
                  <c:y val="-0.1885049111466516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latin typeface="Palatino Linotype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Лист1!$A$66:$A$76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 и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СМИ</c:v>
                </c:pt>
                <c:pt idx="9">
                  <c:v>Межбюджетные трансферты муниципальных образований общего характера</c:v>
                </c:pt>
                <c:pt idx="10">
                  <c:v>Охрана окружающей среды</c:v>
                </c:pt>
              </c:strCache>
            </c:strRef>
          </c:cat>
          <c:val>
            <c:numRef>
              <c:f>Лист1!$B$66:$B$76</c:f>
              <c:numCache>
                <c:formatCode>General</c:formatCode>
                <c:ptCount val="11"/>
                <c:pt idx="0">
                  <c:v>40118.9</c:v>
                </c:pt>
                <c:pt idx="1">
                  <c:v>8117.1</c:v>
                </c:pt>
                <c:pt idx="2">
                  <c:v>23186.9</c:v>
                </c:pt>
                <c:pt idx="3">
                  <c:v>0</c:v>
                </c:pt>
                <c:pt idx="4">
                  <c:v>112130.6</c:v>
                </c:pt>
                <c:pt idx="5">
                  <c:v>27551.200000000001</c:v>
                </c:pt>
                <c:pt idx="6">
                  <c:v>997</c:v>
                </c:pt>
                <c:pt idx="7">
                  <c:v>0</c:v>
                </c:pt>
                <c:pt idx="8">
                  <c:v>2883.8</c:v>
                </c:pt>
                <c:pt idx="9">
                  <c:v>3969.1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7.0974186132706008E-2"/>
          <c:y val="6.4908448422315829E-2"/>
        </c:manualLayout>
      </c:layout>
      <c:overlay val="0"/>
      <c:txPr>
        <a:bodyPr/>
        <a:lstStyle/>
        <a:p>
          <a:pPr>
            <a:defRPr sz="2800">
              <a:latin typeface="Palatino Linotype" pitchFamily="18" charset="0"/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15087431671029E-2"/>
          <c:y val="0.20491321178246777"/>
          <c:w val="0.84769825136657939"/>
          <c:h val="0.71161738565124644"/>
        </c:manualLayout>
      </c:layout>
      <c:pie3DChart>
        <c:varyColors val="1"/>
        <c:ser>
          <c:idx val="0"/>
          <c:order val="0"/>
          <c:tx>
            <c:strRef>
              <c:f>Лист1!$B$125</c:f>
              <c:strCache>
                <c:ptCount val="1"/>
                <c:pt idx="0">
                  <c:v>2025 год</c:v>
                </c:pt>
              </c:strCache>
            </c:strRef>
          </c:tx>
          <c:explosion val="21"/>
          <c:dPt>
            <c:idx val="3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0.12911389485959368"/>
                  <c:y val="-2.289234090530419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6416082725386547"/>
                  <c:y val="2.3195315143294342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6231844532651382"/>
                  <c:y val="1.023447793674952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295175586927311"/>
                  <c:y val="-0.2449849279516222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7.6614828778035993E-2"/>
                  <c:y val="0.1320814350593529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3626009318370966E-2"/>
                  <c:y val="-0.2167040614289467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Лист1!$A$126:$A$133</c:f>
              <c:strCache>
                <c:ptCount val="8"/>
                <c:pt idx="0">
                  <c:v>Функционирование высшего должностного лица субъекта РФ и МО</c:v>
                </c:pt>
                <c:pt idx="1">
                  <c:v>Функционирование законодательных (представительных) органов МО</c:v>
                </c:pt>
                <c:pt idx="2">
                  <c:v>Функционирование местных администраций</c:v>
                </c:pt>
                <c:pt idx="3">
                  <c:v>Судебная система</c:v>
                </c:pt>
                <c:pt idx="4">
                  <c:v>Обеспечение деятельности финансовых, налоговых и таможенных органов и органов надзора и органов финансового надзора</c:v>
                </c:pt>
                <c:pt idx="5">
                  <c:v>Обеспечение проведения выборов и референдумов</c:v>
                </c:pt>
                <c:pt idx="6">
                  <c:v>Резевные фонды</c:v>
                </c:pt>
                <c:pt idx="7">
                  <c:v>Другие общегосударственные вопросы</c:v>
                </c:pt>
              </c:strCache>
            </c:strRef>
          </c:cat>
          <c:val>
            <c:numRef>
              <c:f>Лист1!$B$126:$B$133</c:f>
              <c:numCache>
                <c:formatCode>General</c:formatCode>
                <c:ptCount val="8"/>
                <c:pt idx="0">
                  <c:v>2431.6999999999998</c:v>
                </c:pt>
                <c:pt idx="1">
                  <c:v>84.6</c:v>
                </c:pt>
                <c:pt idx="2">
                  <c:v>18533.2</c:v>
                </c:pt>
                <c:pt idx="3">
                  <c:v>0.8</c:v>
                </c:pt>
                <c:pt idx="4">
                  <c:v>9316</c:v>
                </c:pt>
                <c:pt idx="5">
                  <c:v>566.6</c:v>
                </c:pt>
                <c:pt idx="6">
                  <c:v>200</c:v>
                </c:pt>
                <c:pt idx="7">
                  <c:v>16449.400000000001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3200">
              <a:latin typeface="Palatino Linotype" pitchFamily="18" charset="0"/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644595224235818E-2"/>
          <c:y val="0.13252438359562535"/>
          <c:w val="0.66208019107186877"/>
          <c:h val="0.61267787873189383"/>
        </c:manualLayout>
      </c:layout>
      <c:pie3DChart>
        <c:varyColors val="1"/>
        <c:ser>
          <c:idx val="0"/>
          <c:order val="0"/>
          <c:tx>
            <c:strRef>
              <c:f>Лист1!$B$139</c:f>
              <c:strCache>
                <c:ptCount val="1"/>
                <c:pt idx="0">
                  <c:v>2026 год </c:v>
                </c:pt>
              </c:strCache>
            </c:strRef>
          </c:tx>
          <c:explosion val="15"/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chemeClr val="accent5"/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chemeClr val="accent2"/>
              </a:solidFill>
            </c:spPr>
          </c:dPt>
          <c:dLbls>
            <c:txPr>
              <a:bodyPr/>
              <a:lstStyle/>
              <a:p>
                <a:pPr>
                  <a:defRPr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Лист1!$A$140:$A$145</c:f>
              <c:strCache>
                <c:ptCount val="6"/>
                <c:pt idx="0">
                  <c:v>Функционирование высшего должностного лица субъекта РФ и МО</c:v>
                </c:pt>
                <c:pt idx="1">
                  <c:v>Функционирование местных администраций</c:v>
                </c:pt>
                <c:pt idx="2">
                  <c:v>Судебная система</c:v>
                </c:pt>
                <c:pt idx="3">
                  <c:v>Обеспечение деятельности финансовых, налоговых и таможенных органов и органов надзора и органов финансового надзора</c:v>
                </c:pt>
                <c:pt idx="4">
                  <c:v>Резевные фонды</c:v>
                </c:pt>
                <c:pt idx="5">
                  <c:v>Другие общегосударственные вопросы</c:v>
                </c:pt>
              </c:strCache>
            </c:strRef>
          </c:cat>
          <c:val>
            <c:numRef>
              <c:f>Лист1!$B$140:$B$145</c:f>
              <c:numCache>
                <c:formatCode>General</c:formatCode>
                <c:ptCount val="6"/>
                <c:pt idx="0">
                  <c:v>2674.9</c:v>
                </c:pt>
                <c:pt idx="1">
                  <c:v>15151.5</c:v>
                </c:pt>
                <c:pt idx="2">
                  <c:v>3.2</c:v>
                </c:pt>
                <c:pt idx="3">
                  <c:v>8924.2000000000007</c:v>
                </c:pt>
                <c:pt idx="4">
                  <c:v>200</c:v>
                </c:pt>
                <c:pt idx="5">
                  <c:v>13540.7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4218275539135884"/>
          <c:y val="3.4588959074895141E-2"/>
        </c:manualLayout>
      </c:layout>
      <c:overlay val="0"/>
      <c:txPr>
        <a:bodyPr/>
        <a:lstStyle/>
        <a:p>
          <a:pPr>
            <a:defRPr sz="3200">
              <a:latin typeface="Palatino Linotype" pitchFamily="18" charset="0"/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2202070288683"/>
          <c:y val="0.15023108262844173"/>
          <c:w val="0.70948536892227865"/>
          <c:h val="0.65827557987855212"/>
        </c:manualLayout>
      </c:layout>
      <c:pie3DChart>
        <c:varyColors val="1"/>
        <c:ser>
          <c:idx val="0"/>
          <c:order val="0"/>
          <c:tx>
            <c:strRef>
              <c:f>Лист1!$B$148</c:f>
              <c:strCache>
                <c:ptCount val="1"/>
                <c:pt idx="0">
                  <c:v>2027 год</c:v>
                </c:pt>
              </c:strCache>
            </c:strRef>
          </c:tx>
          <c:explosion val="20"/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chemeClr val="accent5"/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chemeClr val="accent2"/>
              </a:solidFill>
            </c:spPr>
          </c:dPt>
          <c:dLbls>
            <c:txPr>
              <a:bodyPr/>
              <a:lstStyle/>
              <a:p>
                <a:pPr>
                  <a:defRPr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Лист1!$A$149:$A$154</c:f>
              <c:strCache>
                <c:ptCount val="6"/>
                <c:pt idx="0">
                  <c:v>Функционирование высшего должностного лица субъекта РФ и МО</c:v>
                </c:pt>
                <c:pt idx="1">
                  <c:v>Функционирование местных администраций</c:v>
                </c:pt>
                <c:pt idx="2">
                  <c:v>Судебная система</c:v>
                </c:pt>
                <c:pt idx="3">
                  <c:v>Обеспечение деятельности финансовых, налоговых и таможенных органов и органов надзора и органов финансового надзора</c:v>
                </c:pt>
                <c:pt idx="4">
                  <c:v>Резевные фонды</c:v>
                </c:pt>
                <c:pt idx="5">
                  <c:v>Другие общегосударственные вопросы</c:v>
                </c:pt>
              </c:strCache>
            </c:strRef>
          </c:cat>
          <c:val>
            <c:numRef>
              <c:f>Лист1!$B$149:$B$154</c:f>
              <c:numCache>
                <c:formatCode>General</c:formatCode>
                <c:ptCount val="6"/>
                <c:pt idx="0">
                  <c:v>2674.9</c:v>
                </c:pt>
                <c:pt idx="1">
                  <c:v>14859.4</c:v>
                </c:pt>
                <c:pt idx="2">
                  <c:v>3.2</c:v>
                </c:pt>
                <c:pt idx="3">
                  <c:v>8925.5</c:v>
                </c:pt>
                <c:pt idx="4">
                  <c:v>200</c:v>
                </c:pt>
                <c:pt idx="5">
                  <c:v>13455.9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4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2143041097777283E-4"/>
          <c:y val="0"/>
          <c:w val="0.99825580588131846"/>
          <c:h val="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5614035146691614E-2"/>
                  <c:y val="-3.1357392381799708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latin typeface="Palatino Linotype" pitchFamily="18" charset="0"/>
                      </a:rPr>
                      <a:t> </a:t>
                    </a:r>
                    <a:r>
                      <a:rPr lang="en-US" sz="1400" b="1" dirty="0">
                        <a:latin typeface="Palatino Linotype" pitchFamily="18" charset="0"/>
                      </a:rPr>
                      <a:t>10411,4</a:t>
                    </a:r>
                    <a:endParaRPr lang="en-US" sz="1400" b="1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m/d/yyyy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10775.3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 год 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3.8421052720037423E-2"/>
                  <c:y val="-1.8291812222716496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/>
                      <a:t>7815,7</a:t>
                    </a:r>
                    <a:endParaRPr lang="en-US" sz="1400" b="1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m/d/yyyy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7828.6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2027 год</c:v>
                </c:pt>
              </c:strCache>
            </c:strRef>
          </c:tx>
          <c:spPr>
            <a:solidFill>
              <a:schemeClr val="accent2">
                <a:shade val="80000"/>
                <a:satMod val="180000"/>
              </a:schemeClr>
            </a:solidFill>
            <a:ln w="9525" cap="flat" cmpd="sng" algn="ctr">
              <a:solidFill>
                <a:schemeClr val="accent2"/>
              </a:solidFill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</c:dPt>
          <c:dLbls>
            <c:dLbl>
              <c:idx val="0"/>
              <c:layout>
                <c:manualLayout>
                  <c:x val="5.1228070293383228E-2"/>
                  <c:y val="-2.0904928254533137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baseline="0" dirty="0" smtClean="0"/>
                      <a:t> </a:t>
                    </a:r>
                    <a:r>
                      <a:rPr lang="en-US" sz="1400" b="1" dirty="0" smtClean="0"/>
                      <a:t>7095,5</a:t>
                    </a:r>
                    <a:endParaRPr lang="en-US" sz="1400" b="1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m/d/yyyy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8117.1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243840128"/>
        <c:axId val="243841664"/>
        <c:axId val="243835328"/>
      </c:bar3DChart>
      <c:catAx>
        <c:axId val="24384012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crossAx val="243841664"/>
        <c:crosses val="autoZero"/>
        <c:auto val="1"/>
        <c:lblAlgn val="ctr"/>
        <c:lblOffset val="100"/>
        <c:noMultiLvlLbl val="0"/>
      </c:catAx>
      <c:valAx>
        <c:axId val="2438416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43840128"/>
        <c:crosses val="autoZero"/>
        <c:crossBetween val="between"/>
      </c:valAx>
      <c:serAx>
        <c:axId val="243835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Palatino Linotype" pitchFamily="18" charset="0"/>
              </a:defRPr>
            </a:pPr>
            <a:endParaRPr lang="ru-RU"/>
          </a:p>
        </c:txPr>
        <c:crossAx val="243841664"/>
        <c:crosses val="autoZero"/>
      </c:serAx>
      <c:spPr>
        <a:solidFill>
          <a:schemeClr val="accent3">
            <a:lumMod val="40000"/>
            <a:lumOff val="60000"/>
          </a:schemeClr>
        </a:solidFill>
        <a:ln w="25400">
          <a:noFill/>
        </a:ln>
      </c:spPr>
    </c:plotArea>
    <c:plotVisOnly val="1"/>
    <c:dispBlanksAs val="zero"/>
    <c:showDLblsOverMax val="0"/>
  </c:chart>
  <c:spPr>
    <a:solidFill>
      <a:schemeClr val="accent4">
        <a:lumMod val="20000"/>
        <a:lumOff val="80000"/>
      </a:schemeClr>
    </a:solidFill>
    <a:ln cmpd="sng"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3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173803038137097E-2"/>
          <c:y val="2.2018696820985631E-2"/>
          <c:w val="0.45635000337439341"/>
          <c:h val="0.78606716128088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Лист1!$A$167</c:f>
              <c:strCache>
                <c:ptCount val="1"/>
                <c:pt idx="0">
                  <c:v>Сельское хозяйство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Лист1!$B$166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Лист1!$B$167</c:f>
              <c:numCache>
                <c:formatCode>General</c:formatCode>
                <c:ptCount val="1"/>
                <c:pt idx="0">
                  <c:v>423.4</c:v>
                </c:pt>
              </c:numCache>
            </c:numRef>
          </c:val>
        </c:ser>
        <c:ser>
          <c:idx val="1"/>
          <c:order val="1"/>
          <c:tx>
            <c:strRef>
              <c:f>Лист1!$A$168</c:f>
              <c:strCache>
                <c:ptCount val="1"/>
                <c:pt idx="0">
                  <c:v>Дорожное хозяйство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Лист1!$B$166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Лист1!$B$168</c:f>
              <c:numCache>
                <c:formatCode>General</c:formatCode>
                <c:ptCount val="1"/>
                <c:pt idx="0">
                  <c:v>2479.9</c:v>
                </c:pt>
              </c:numCache>
            </c:numRef>
          </c:val>
        </c:ser>
        <c:ser>
          <c:idx val="2"/>
          <c:order val="2"/>
          <c:tx>
            <c:strRef>
              <c:f>Лист1!$A$169</c:f>
              <c:strCache>
                <c:ptCount val="1"/>
                <c:pt idx="0">
                  <c:v>Общеэкономические вопросы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7843864988927999E-2"/>
                  <c:y val="-3.8902214726823849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smtClean="0">
                        <a:latin typeface="Palatino Linotype" pitchFamily="18" charset="0"/>
                      </a:rPr>
                      <a:t>35,0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Лист1!$B$166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Лист1!$B$169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244835072"/>
        <c:axId val="244836608"/>
        <c:axId val="0"/>
      </c:bar3DChart>
      <c:catAx>
        <c:axId val="2448350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Palatino Linotype" pitchFamily="18" charset="0"/>
              </a:defRPr>
            </a:pPr>
            <a:endParaRPr lang="ru-RU"/>
          </a:p>
        </c:txPr>
        <c:crossAx val="244836608"/>
        <c:crosses val="autoZero"/>
        <c:auto val="1"/>
        <c:lblAlgn val="ctr"/>
        <c:lblOffset val="100"/>
        <c:noMultiLvlLbl val="0"/>
      </c:catAx>
      <c:valAx>
        <c:axId val="244836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Palatino Linotype" pitchFamily="18" charset="0"/>
              </a:defRPr>
            </a:pPr>
            <a:endParaRPr lang="ru-RU"/>
          </a:p>
        </c:txPr>
        <c:crossAx val="2448350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2.9414627444116125E-2"/>
          <c:y val="0.88091116109931455"/>
          <c:w val="0.94800006022821659"/>
          <c:h val="3.5017451038740301E-2"/>
        </c:manualLayout>
      </c:layout>
      <c:overlay val="0"/>
      <c:txPr>
        <a:bodyPr/>
        <a:lstStyle/>
        <a:p>
          <a:pPr>
            <a:defRPr sz="1200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Лист1!$A$173</c:f>
              <c:strCache>
                <c:ptCount val="1"/>
                <c:pt idx="0">
                  <c:v>Сельское хозяйство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Лист1!$B$172</c:f>
              <c:strCache>
                <c:ptCount val="1"/>
                <c:pt idx="0">
                  <c:v>2026 год</c:v>
                </c:pt>
              </c:strCache>
            </c:strRef>
          </c:cat>
          <c:val>
            <c:numRef>
              <c:f>Лист1!$B$173</c:f>
              <c:numCache>
                <c:formatCode>General</c:formatCode>
                <c:ptCount val="1"/>
                <c:pt idx="0">
                  <c:v>329.5</c:v>
                </c:pt>
              </c:numCache>
            </c:numRef>
          </c:val>
        </c:ser>
        <c:ser>
          <c:idx val="1"/>
          <c:order val="1"/>
          <c:tx>
            <c:strRef>
              <c:f>Лист1!$A$174</c:f>
              <c:strCache>
                <c:ptCount val="1"/>
                <c:pt idx="0">
                  <c:v>Дорожное хозяйство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8828038104461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Лист1!$B$172</c:f>
              <c:strCache>
                <c:ptCount val="1"/>
                <c:pt idx="0">
                  <c:v>2026 год</c:v>
                </c:pt>
              </c:strCache>
            </c:strRef>
          </c:cat>
          <c:val>
            <c:numRef>
              <c:f>Лист1!$B$174</c:f>
              <c:numCache>
                <c:formatCode>General</c:formatCode>
                <c:ptCount val="1"/>
                <c:pt idx="0">
                  <c:v>2668.9</c:v>
                </c:pt>
              </c:numCache>
            </c:numRef>
          </c:val>
        </c:ser>
        <c:ser>
          <c:idx val="2"/>
          <c:order val="2"/>
          <c:tx>
            <c:strRef>
              <c:f>Лист1!$A$175</c:f>
              <c:strCache>
                <c:ptCount val="1"/>
                <c:pt idx="0">
                  <c:v>Общеэкономические вопросы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6509291506613128E-2"/>
                  <c:y val="-4.3242057156692874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smtClean="0">
                        <a:latin typeface="Palatino Linotype" pitchFamily="18" charset="0"/>
                      </a:rPr>
                      <a:t>35,0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Лист1!$B$172</c:f>
              <c:strCache>
                <c:ptCount val="1"/>
                <c:pt idx="0">
                  <c:v>2026 год</c:v>
                </c:pt>
              </c:strCache>
            </c:strRef>
          </c:cat>
          <c:val>
            <c:numRef>
              <c:f>Лист1!$B$175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247080064"/>
        <c:axId val="247081600"/>
        <c:axId val="0"/>
      </c:bar3DChart>
      <c:catAx>
        <c:axId val="247080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Palatino Linotype" pitchFamily="18" charset="0"/>
              </a:defRPr>
            </a:pPr>
            <a:endParaRPr lang="ru-RU"/>
          </a:p>
        </c:txPr>
        <c:crossAx val="247081600"/>
        <c:crosses val="autoZero"/>
        <c:auto val="1"/>
        <c:lblAlgn val="ctr"/>
        <c:lblOffset val="100"/>
        <c:noMultiLvlLbl val="0"/>
      </c:catAx>
      <c:valAx>
        <c:axId val="247081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Palatino Linotype" pitchFamily="18" charset="0"/>
              </a:defRPr>
            </a:pPr>
            <a:endParaRPr lang="ru-RU"/>
          </a:p>
        </c:txPr>
        <c:crossAx val="2470800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Лист1!$A$173</c:f>
              <c:strCache>
                <c:ptCount val="1"/>
                <c:pt idx="0">
                  <c:v>Сельское хозяйство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Лист1!$B$172</c:f>
              <c:strCache>
                <c:ptCount val="1"/>
                <c:pt idx="0">
                  <c:v>2027 год</c:v>
                </c:pt>
              </c:strCache>
            </c:strRef>
          </c:cat>
          <c:val>
            <c:numRef>
              <c:f>Лист1!$B$173</c:f>
              <c:numCache>
                <c:formatCode>General</c:formatCode>
                <c:ptCount val="1"/>
                <c:pt idx="0">
                  <c:v>338.8</c:v>
                </c:pt>
              </c:numCache>
            </c:numRef>
          </c:val>
        </c:ser>
        <c:ser>
          <c:idx val="1"/>
          <c:order val="1"/>
          <c:tx>
            <c:strRef>
              <c:f>Лист1!$A$174</c:f>
              <c:strCache>
                <c:ptCount val="1"/>
                <c:pt idx="0">
                  <c:v>Дорожное хозяйство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Lbl>
              <c:idx val="0"/>
              <c:layout>
                <c:manualLayout>
                  <c:x val="9.8969650605961815E-3"/>
                  <c:y val="-3.700324599078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Лист1!$B$172</c:f>
              <c:strCache>
                <c:ptCount val="1"/>
                <c:pt idx="0">
                  <c:v>2027 год</c:v>
                </c:pt>
              </c:strCache>
            </c:strRef>
          </c:cat>
          <c:val>
            <c:numRef>
              <c:f>Лист1!$B$174</c:f>
              <c:numCache>
                <c:formatCode>General</c:formatCode>
                <c:ptCount val="1"/>
                <c:pt idx="0">
                  <c:v>2668.9</c:v>
                </c:pt>
              </c:numCache>
            </c:numRef>
          </c:val>
        </c:ser>
        <c:ser>
          <c:idx val="2"/>
          <c:order val="2"/>
          <c:tx>
            <c:strRef>
              <c:f>Лист1!$A$175</c:f>
              <c:strCache>
                <c:ptCount val="1"/>
                <c:pt idx="0">
                  <c:v>Общеэкономические вопросы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2680778717109156E-2"/>
                  <c:y val="-5.9205193585249359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latin typeface="Palatino Linotype" pitchFamily="18" charset="0"/>
                      </a:rPr>
                      <a:t>35</a:t>
                    </a:r>
                    <a:r>
                      <a:rPr lang="ru-RU" sz="1400" b="1" dirty="0" smtClean="0">
                        <a:latin typeface="Palatino Linotype" pitchFamily="18" charset="0"/>
                      </a:rPr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Лист1!$B$172</c:f>
              <c:strCache>
                <c:ptCount val="1"/>
                <c:pt idx="0">
                  <c:v>2027 год</c:v>
                </c:pt>
              </c:strCache>
            </c:strRef>
          </c:cat>
          <c:val>
            <c:numRef>
              <c:f>Лист1!$B$175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247239808"/>
        <c:axId val="247241344"/>
        <c:axId val="0"/>
      </c:bar3DChart>
      <c:catAx>
        <c:axId val="2472398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Palatino Linotype" pitchFamily="18" charset="0"/>
              </a:defRPr>
            </a:pPr>
            <a:endParaRPr lang="ru-RU"/>
          </a:p>
        </c:txPr>
        <c:crossAx val="247241344"/>
        <c:crosses val="autoZero"/>
        <c:auto val="1"/>
        <c:lblAlgn val="ctr"/>
        <c:lblOffset val="100"/>
        <c:noMultiLvlLbl val="0"/>
      </c:catAx>
      <c:valAx>
        <c:axId val="247241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Palatino Linotype" pitchFamily="18" charset="0"/>
              </a:defRPr>
            </a:pPr>
            <a:endParaRPr lang="ru-RU"/>
          </a:p>
        </c:txPr>
        <c:crossAx val="247239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Лист1!$B$188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697291854438072E-2"/>
                  <c:y val="-8.8054866997531081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latin typeface="Palatino Linotype" pitchFamily="18" charset="0"/>
                      </a:defRPr>
                    </a:pPr>
                    <a:r>
                      <a:rPr lang="en-US" sz="1400" b="1" dirty="0" smtClean="0">
                        <a:latin typeface="Palatino Linotype" pitchFamily="18" charset="0"/>
                      </a:rPr>
                      <a:t>16861</a:t>
                    </a:r>
                    <a:r>
                      <a:rPr lang="ru-RU" sz="1400" b="1" dirty="0" smtClean="0">
                        <a:latin typeface="Palatino Linotype" pitchFamily="18" charset="0"/>
                      </a:rPr>
                      <a:t>,0</a:t>
                    </a:r>
                    <a:endParaRPr lang="en-US" sz="1400" dirty="0">
                      <a:latin typeface="Palatino Linotype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Лист1!$A$189</c:f>
              <c:numCache>
                <c:formatCode>General</c:formatCode>
                <c:ptCount val="1"/>
              </c:numCache>
            </c:numRef>
          </c:cat>
          <c:val>
            <c:numRef>
              <c:f>Лист1!$B$189</c:f>
              <c:numCache>
                <c:formatCode>General</c:formatCode>
                <c:ptCount val="1"/>
                <c:pt idx="0">
                  <c:v>16861</c:v>
                </c:pt>
              </c:numCache>
            </c:numRef>
          </c:val>
        </c:ser>
        <c:ser>
          <c:idx val="1"/>
          <c:order val="1"/>
          <c:tx>
            <c:strRef>
              <c:f>Лист1!$C$188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9394583708876144E-2"/>
                  <c:y val="-6.792804025523827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latin typeface="Palatino Linotype" pitchFamily="18" charset="0"/>
                      </a:rPr>
                      <a:t>2151</a:t>
                    </a:r>
                    <a:r>
                      <a:rPr lang="ru-RU" sz="1400" b="1" dirty="0" smtClean="0">
                        <a:latin typeface="Palatino Linotype" pitchFamily="18" charset="0"/>
                      </a:rPr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Лист1!$A$189</c:f>
              <c:numCache>
                <c:formatCode>General</c:formatCode>
                <c:ptCount val="1"/>
              </c:numCache>
            </c:numRef>
          </c:cat>
          <c:val>
            <c:numRef>
              <c:f>Лист1!$C$189</c:f>
              <c:numCache>
                <c:formatCode>General</c:formatCode>
                <c:ptCount val="1"/>
                <c:pt idx="0">
                  <c:v>2151</c:v>
                </c:pt>
              </c:numCache>
            </c:numRef>
          </c:val>
        </c:ser>
        <c:ser>
          <c:idx val="2"/>
          <c:order val="2"/>
          <c:tx>
            <c:strRef>
              <c:f>Лист1!$D$188</c:f>
              <c:strCache>
                <c:ptCount val="1"/>
                <c:pt idx="0">
                  <c:v>2027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796294116599464E-2"/>
                  <c:y val="-6.54121869124516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Лист1!$A$189</c:f>
              <c:numCache>
                <c:formatCode>General</c:formatCode>
                <c:ptCount val="1"/>
              </c:numCache>
            </c:numRef>
          </c:cat>
          <c:val>
            <c:numRef>
              <c:f>Лист1!$D$189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7183616"/>
        <c:axId val="247197696"/>
        <c:axId val="0"/>
      </c:bar3DChart>
      <c:catAx>
        <c:axId val="247183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47197696"/>
        <c:crosses val="autoZero"/>
        <c:auto val="1"/>
        <c:lblAlgn val="ctr"/>
        <c:lblOffset val="100"/>
        <c:noMultiLvlLbl val="0"/>
      </c:catAx>
      <c:valAx>
        <c:axId val="247197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Palatino Linotype" pitchFamily="18" charset="0"/>
              </a:defRPr>
            </a:pPr>
            <a:endParaRPr lang="ru-RU"/>
          </a:p>
        </c:txPr>
        <c:crossAx val="2471836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141287956093882"/>
          <c:y val="0.27799902099628188"/>
          <c:w val="0.1207879756429228"/>
          <c:h val="0.28801885265597843"/>
        </c:manualLayout>
      </c:layout>
      <c:overlay val="0"/>
      <c:txPr>
        <a:bodyPr/>
        <a:lstStyle/>
        <a:p>
          <a:pPr>
            <a:defRPr sz="1800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16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Лист1!$A$299</c:f>
              <c:strCache>
                <c:ptCount val="1"/>
                <c:pt idx="0">
                  <c:v>2025 гол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Lbl>
              <c:idx val="0"/>
              <c:layout>
                <c:manualLayout>
                  <c:x val="3.533833073112102E-3"/>
                  <c:y val="0.44743643248715326"/>
                </c:manualLayout>
              </c:layout>
              <c:tx>
                <c:rich>
                  <a:bodyPr/>
                  <a:lstStyle/>
                  <a:p>
                    <a:r>
                      <a:rPr lang="en-US" b="1" smtClean="0">
                        <a:latin typeface="Palatino Linotype" pitchFamily="18" charset="0"/>
                      </a:rPr>
                      <a:t>260</a:t>
                    </a:r>
                    <a:r>
                      <a:rPr lang="ru-RU" b="1" smtClean="0">
                        <a:latin typeface="Palatino Linotype" pitchFamily="18" charset="0"/>
                      </a:rPr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Лист1!$B$299</c:f>
              <c:numCache>
                <c:formatCode>General</c:formatCode>
                <c:ptCount val="1"/>
                <c:pt idx="0">
                  <c:v>260</c:v>
                </c:pt>
              </c:numCache>
            </c:numRef>
          </c:val>
        </c:ser>
        <c:ser>
          <c:idx val="1"/>
          <c:order val="1"/>
          <c:tx>
            <c:strRef>
              <c:f>Лист1!$A$300</c:f>
              <c:strCache>
                <c:ptCount val="1"/>
                <c:pt idx="0">
                  <c:v>2026 год</c:v>
                </c:pt>
              </c:strCache>
            </c:strRef>
          </c:tx>
          <c:spPr>
            <a:solidFill>
              <a:srgbClr val="6AED29"/>
            </a:solidFill>
          </c:spPr>
          <c:invertIfNegative val="0"/>
          <c:dLbls>
            <c:dLbl>
              <c:idx val="0"/>
              <c:layout>
                <c:manualLayout>
                  <c:x val="1.6491653859663818E-2"/>
                  <c:y val="0.44981641351102108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latin typeface="Palatino Linotype" pitchFamily="18" charset="0"/>
                      </a:rPr>
                      <a:t>260</a:t>
                    </a:r>
                    <a:r>
                      <a:rPr lang="ru-RU" b="1">
                        <a:latin typeface="Palatino Linotype" pitchFamily="18" charset="0"/>
                      </a:rPr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Лист1!$B$300</c:f>
              <c:numCache>
                <c:formatCode>General</c:formatCode>
                <c:ptCount val="1"/>
                <c:pt idx="0">
                  <c:v>260</c:v>
                </c:pt>
              </c:numCache>
            </c:numRef>
          </c:val>
        </c:ser>
        <c:ser>
          <c:idx val="2"/>
          <c:order val="2"/>
          <c:tx>
            <c:strRef>
              <c:f>Лист1!$A$301</c:f>
              <c:strCache>
                <c:ptCount val="1"/>
                <c:pt idx="0">
                  <c:v>2027 год 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4.3585085200540087E-2"/>
                  <c:y val="-6.1879506620563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Лист1!$B$301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56277888"/>
        <c:axId val="256291968"/>
        <c:axId val="0"/>
      </c:bar3DChart>
      <c:catAx>
        <c:axId val="256277888"/>
        <c:scaling>
          <c:orientation val="minMax"/>
        </c:scaling>
        <c:delete val="1"/>
        <c:axPos val="b"/>
        <c:majorTickMark val="out"/>
        <c:minorTickMark val="none"/>
        <c:tickLblPos val="nextTo"/>
        <c:crossAx val="256291968"/>
        <c:crosses val="autoZero"/>
        <c:auto val="1"/>
        <c:lblAlgn val="ctr"/>
        <c:lblOffset val="100"/>
        <c:noMultiLvlLbl val="0"/>
      </c:catAx>
      <c:valAx>
        <c:axId val="256291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Palatino Linotype" pitchFamily="18" charset="0"/>
              </a:defRPr>
            </a:pPr>
            <a:endParaRPr lang="ru-RU"/>
          </a:p>
        </c:txPr>
        <c:crossAx val="25627788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1350230507500509E-2"/>
          <c:y val="0.90787037236583423"/>
          <c:w val="0.63350972353662316"/>
          <c:h val="7.7849741490958788E-2"/>
        </c:manualLayout>
      </c:layout>
      <c:overlay val="0"/>
      <c:txPr>
        <a:bodyPr/>
        <a:lstStyle/>
        <a:p>
          <a:pPr>
            <a:defRPr sz="2400" b="1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'[Диаграмма в Microsoft PowerPoint]Лист1'!$A$209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PowerPoint]Лист1'!$B$208:$D$208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'[Диаграмма в Microsoft PowerPoint]Лист1'!$B$209:$D$209</c:f>
              <c:numCache>
                <c:formatCode>General</c:formatCode>
                <c:ptCount val="3"/>
                <c:pt idx="0">
                  <c:v>38616.199999999997</c:v>
                </c:pt>
                <c:pt idx="1">
                  <c:v>37253.800000000003</c:v>
                </c:pt>
                <c:pt idx="2">
                  <c:v>38706.400000000001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PowerPoint]Лист1'!$A$210</c:f>
              <c:strCache>
                <c:ptCount val="1"/>
                <c:pt idx="0">
                  <c:v>Общее образование</c:v>
                </c:pt>
              </c:strCache>
            </c:strRef>
          </c:tx>
          <c:spPr>
            <a:solidFill>
              <a:srgbClr val="D2F620"/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PowerPoint]Лист1'!$B$208:$D$208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'[Диаграмма в Microsoft PowerPoint]Лист1'!$B$210:$D$210</c:f>
              <c:numCache>
                <c:formatCode>General</c:formatCode>
                <c:ptCount val="3"/>
                <c:pt idx="0">
                  <c:v>62879.7</c:v>
                </c:pt>
                <c:pt idx="1">
                  <c:v>58589.2</c:v>
                </c:pt>
                <c:pt idx="2">
                  <c:v>63161.1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PowerPoint]Лист1'!$A$211</c:f>
              <c:strCache>
                <c:ptCount val="1"/>
                <c:pt idx="0">
                  <c:v>Дополнительное образование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1"/>
              <c:spPr/>
              <c:txPr>
                <a:bodyPr/>
                <a:lstStyle/>
                <a:p>
                  <a:pPr>
                    <a:defRPr sz="1200" b="0">
                      <a:latin typeface="Palatino Linotype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PowerPoint]Лист1'!$B$208:$D$208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'[Диаграмма в Microsoft PowerPoint]Лист1'!$B$211:$D$211</c:f>
              <c:numCache>
                <c:formatCode>General</c:formatCode>
                <c:ptCount val="3"/>
                <c:pt idx="0">
                  <c:v>1262.3</c:v>
                </c:pt>
                <c:pt idx="1">
                  <c:v>1388.4</c:v>
                </c:pt>
                <c:pt idx="2">
                  <c:v>1388.4</c:v>
                </c:pt>
              </c:numCache>
            </c:numRef>
          </c:val>
        </c:ser>
        <c:ser>
          <c:idx val="3"/>
          <c:order val="3"/>
          <c:tx>
            <c:strRef>
              <c:f>'[Диаграмма в Microsoft PowerPoint]Лист1'!$A$212</c:f>
              <c:strCache>
                <c:ptCount val="1"/>
                <c:pt idx="0">
                  <c:v>Другие вопросы в области образования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7165162199519555E-2"/>
                  <c:y val="-0.10672514566466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041636105769836E-2"/>
                  <c:y val="-0.109045257526936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32129759615644E-2"/>
                  <c:y val="-0.10672514566466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PowerPoint]Лист1'!$B$208:$D$208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'[Диаграмма в Microsoft PowerPoint]Лист1'!$B$212:$D$212</c:f>
              <c:numCache>
                <c:formatCode>General</c:formatCode>
                <c:ptCount val="3"/>
                <c:pt idx="0">
                  <c:v>10060.1</c:v>
                </c:pt>
                <c:pt idx="1">
                  <c:v>10195.5</c:v>
                </c:pt>
                <c:pt idx="2">
                  <c:v>8874.7000000000007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7462144"/>
        <c:axId val="255991808"/>
        <c:axId val="0"/>
      </c:bar3DChart>
      <c:catAx>
        <c:axId val="2474621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>
                <a:latin typeface="Palatino Linotype" pitchFamily="18" charset="0"/>
              </a:defRPr>
            </a:pPr>
            <a:endParaRPr lang="ru-RU"/>
          </a:p>
        </c:txPr>
        <c:crossAx val="255991808"/>
        <c:crosses val="autoZero"/>
        <c:auto val="1"/>
        <c:lblAlgn val="ctr"/>
        <c:lblOffset val="100"/>
        <c:noMultiLvlLbl val="0"/>
      </c:catAx>
      <c:valAx>
        <c:axId val="255991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Palatino Linotype" pitchFamily="18" charset="0"/>
              </a:defRPr>
            </a:pPr>
            <a:endParaRPr lang="ru-RU"/>
          </a:p>
        </c:txPr>
        <c:crossAx val="24746214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3992262127162382E-2"/>
          <c:y val="2.522518488236794E-2"/>
          <c:w val="0.94007682320716734"/>
          <c:h val="0.7767047494129772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PowerPoint]Лист1'!$A$216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2.275844952238616E-3"/>
                  <c:y val="-2.9811582133707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241302285073773E-2"/>
                  <c:y val="-5.9623164267415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999751807459933E-2"/>
                  <c:y val="-5.274356839040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PowerPoint]Лист1'!$B$215:$D$215</c:f>
              <c:strCache>
                <c:ptCount val="3"/>
                <c:pt idx="0">
                  <c:v>2025 год</c:v>
                </c:pt>
                <c:pt idx="1">
                  <c:v> 2026 год</c:v>
                </c:pt>
                <c:pt idx="2">
                  <c:v>2027 год</c:v>
                </c:pt>
              </c:strCache>
            </c:strRef>
          </c:cat>
          <c:val>
            <c:numRef>
              <c:f>'[Диаграмма в Microsoft PowerPoint]Лист1'!$B$216:$D$216</c:f>
              <c:numCache>
                <c:formatCode>General</c:formatCode>
                <c:ptCount val="3"/>
                <c:pt idx="0">
                  <c:v>17067.2</c:v>
                </c:pt>
                <c:pt idx="1">
                  <c:v>14205.7</c:v>
                </c:pt>
                <c:pt idx="2">
                  <c:v>14307.2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PowerPoint]Лист1'!$A$217</c:f>
              <c:strCache>
                <c:ptCount val="1"/>
                <c:pt idx="0">
                  <c:v>Другие вопросы в области культуры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1.9344682094028235E-2"/>
                  <c:y val="-4.3570773887726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310139426863392E-2"/>
                  <c:y val="-2.981158213370756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13244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68936418805647E-2"/>
                  <c:y val="-2.751838350803775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13244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PowerPoint]Лист1'!$B$215:$D$215</c:f>
              <c:strCache>
                <c:ptCount val="3"/>
                <c:pt idx="0">
                  <c:v>2025 год</c:v>
                </c:pt>
                <c:pt idx="1">
                  <c:v> 2026 год</c:v>
                </c:pt>
                <c:pt idx="2">
                  <c:v>2027 год</c:v>
                </c:pt>
              </c:strCache>
            </c:strRef>
          </c:cat>
          <c:val>
            <c:numRef>
              <c:f>'[Диаграмма в Microsoft PowerPoint]Лист1'!$B$217:$D$217</c:f>
              <c:numCache>
                <c:formatCode>General</c:formatCode>
                <c:ptCount val="3"/>
                <c:pt idx="0">
                  <c:v>12409.1</c:v>
                </c:pt>
                <c:pt idx="1">
                  <c:v>13244</c:v>
                </c:pt>
                <c:pt idx="2">
                  <c:v>13244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022784"/>
        <c:axId val="256036864"/>
        <c:axId val="0"/>
      </c:bar3DChart>
      <c:catAx>
        <c:axId val="2560227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>
                <a:latin typeface="Palatino Linotype" pitchFamily="18" charset="0"/>
              </a:defRPr>
            </a:pPr>
            <a:endParaRPr lang="ru-RU"/>
          </a:p>
        </c:txPr>
        <c:crossAx val="256036864"/>
        <c:crosses val="autoZero"/>
        <c:auto val="1"/>
        <c:lblAlgn val="ctr"/>
        <c:lblOffset val="100"/>
        <c:noMultiLvlLbl val="0"/>
      </c:catAx>
      <c:valAx>
        <c:axId val="256036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Palatino Linotype" pitchFamily="18" charset="0"/>
              </a:defRPr>
            </a:pPr>
            <a:endParaRPr lang="ru-RU"/>
          </a:p>
        </c:txPr>
        <c:crossAx val="2560227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03224672449022"/>
          <c:y val="9.9223413664434559E-2"/>
          <c:w val="0.78287365782288287"/>
          <c:h val="0.85571488284252029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6062592"/>
        <c:axId val="256044416"/>
      </c:barChart>
      <c:valAx>
        <c:axId val="256044416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256062592"/>
        <c:crosses val="autoZero"/>
        <c:crossBetween val="between"/>
      </c:valAx>
      <c:catAx>
        <c:axId val="25606259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56044416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'[Диаграмма в Microsoft PowerPoint]Лист1'!$A$234</c:f>
              <c:strCache>
                <c:ptCount val="1"/>
                <c:pt idx="0">
                  <c:v>Пенсионное обеспечение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PowerPoint]Лист1'!$B$233:$D$233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'[Диаграмма в Microsoft PowerPoint]Лист1'!$B$234:$D$234</c:f>
              <c:numCache>
                <c:formatCode>General</c:formatCode>
                <c:ptCount val="3"/>
                <c:pt idx="0">
                  <c:v>4091.6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PowerPoint]Лист1'!$A$235</c:f>
              <c:strCache>
                <c:ptCount val="1"/>
                <c:pt idx="0">
                  <c:v>Социальное обеспечение населения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PowerPoint]Лист1'!$B$233:$D$233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'[Диаграмма в Microsoft PowerPoint]Лист1'!$B$235:$D$235</c:f>
              <c:numCache>
                <c:formatCode>General</c:formatCode>
                <c:ptCount val="3"/>
                <c:pt idx="0">
                  <c:v>1443.8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PowerPoint]Лист1'!$A$236</c:f>
              <c:strCache>
                <c:ptCount val="1"/>
                <c:pt idx="0">
                  <c:v>Охрана семьи и детства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PowerPoint]Лист1'!$B$233:$D$233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'[Диаграмма в Microsoft PowerPoint]Лист1'!$B$236:$D$236</c:f>
              <c:numCache>
                <c:formatCode>General</c:formatCode>
                <c:ptCount val="3"/>
                <c:pt idx="0">
                  <c:v>992.1</c:v>
                </c:pt>
                <c:pt idx="1">
                  <c:v>962.4</c:v>
                </c:pt>
                <c:pt idx="2">
                  <c:v>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6122240"/>
        <c:axId val="256128128"/>
        <c:axId val="0"/>
      </c:bar3DChart>
      <c:catAx>
        <c:axId val="256122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>
                <a:latin typeface="Palatino Linotype" pitchFamily="18" charset="0"/>
              </a:defRPr>
            </a:pPr>
            <a:endParaRPr lang="ru-RU"/>
          </a:p>
        </c:txPr>
        <c:crossAx val="256128128"/>
        <c:crosses val="autoZero"/>
        <c:auto val="1"/>
        <c:lblAlgn val="ctr"/>
        <c:lblOffset val="100"/>
        <c:noMultiLvlLbl val="0"/>
      </c:catAx>
      <c:valAx>
        <c:axId val="256128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Palatino Linotype" pitchFamily="18" charset="0"/>
              </a:defRPr>
            </a:pPr>
            <a:endParaRPr lang="ru-RU"/>
          </a:p>
        </c:txPr>
        <c:crossAx val="25612224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4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PowerPoint]Лист1'!$A$284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132669022843975E-2"/>
                  <c:y val="2.50859132172255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'[Диаграмма в Microsoft PowerPoint]Лист1'!$B$284</c:f>
              <c:numCache>
                <c:formatCode>General</c:formatCode>
                <c:ptCount val="1"/>
                <c:pt idx="0">
                  <c:v>2621.7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PowerPoint]Лист1'!$A$285</c:f>
              <c:strCache>
                <c:ptCount val="1"/>
                <c:pt idx="0">
                  <c:v>2026 год</c:v>
                </c:pt>
              </c:strCache>
            </c:strRef>
          </c:tx>
          <c:spPr>
            <a:solidFill>
              <a:srgbClr val="D2F620"/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'[Диаграмма в Microsoft PowerPoint]Лист1'!$B$285</c:f>
              <c:numCache>
                <c:formatCode>General</c:formatCode>
                <c:ptCount val="1"/>
                <c:pt idx="0">
                  <c:v>2883.8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PowerPoint]Лист1'!$A$286</c:f>
              <c:strCache>
                <c:ptCount val="1"/>
                <c:pt idx="0">
                  <c:v>2027 год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'[Диаграмма в Microsoft PowerPoint]Лист1'!$B$286</c:f>
              <c:numCache>
                <c:formatCode>General</c:formatCode>
                <c:ptCount val="1"/>
                <c:pt idx="0">
                  <c:v>2883.8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256194816"/>
        <c:axId val="256204800"/>
        <c:axId val="0"/>
      </c:bar3DChart>
      <c:catAx>
        <c:axId val="256194816"/>
        <c:scaling>
          <c:orientation val="minMax"/>
        </c:scaling>
        <c:delete val="1"/>
        <c:axPos val="b"/>
        <c:majorTickMark val="out"/>
        <c:minorTickMark val="none"/>
        <c:tickLblPos val="nextTo"/>
        <c:crossAx val="256204800"/>
        <c:crosses val="autoZero"/>
        <c:auto val="1"/>
        <c:lblAlgn val="ctr"/>
        <c:lblOffset val="100"/>
        <c:noMultiLvlLbl val="0"/>
      </c:catAx>
      <c:valAx>
        <c:axId val="2562048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Palatino Linotype" pitchFamily="18" charset="0"/>
              </a:defRPr>
            </a:pPr>
            <a:endParaRPr lang="ru-RU"/>
          </a:p>
        </c:txPr>
        <c:crossAx val="25619481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3200" b="1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710884353741499E-2"/>
          <c:y val="2.1854765445670978E-2"/>
          <c:w val="0.82355442176870752"/>
          <c:h val="0.82523838361129964"/>
        </c:manualLayout>
      </c:layout>
      <c:pie3DChart>
        <c:varyColors val="1"/>
        <c:ser>
          <c:idx val="0"/>
          <c:order val="0"/>
          <c:explosion val="7"/>
          <c:dPt>
            <c:idx val="0"/>
            <c:bubble3D val="0"/>
            <c:spPr>
              <a:solidFill>
                <a:schemeClr val="accent5"/>
              </a:solidFill>
            </c:spPr>
          </c:dPt>
          <c:dPt>
            <c:idx val="1"/>
            <c:bubble3D val="0"/>
            <c:spPr>
              <a:solidFill>
                <a:srgbClr val="CCED29"/>
              </a:solidFill>
            </c:spPr>
          </c:dPt>
          <c:dPt>
            <c:idx val="2"/>
            <c:bubble3D val="0"/>
            <c:spPr>
              <a:solidFill>
                <a:srgbClr val="BE18C2"/>
              </a:solidFill>
            </c:spPr>
          </c:dPt>
          <c:dLbls>
            <c:dLbl>
              <c:idx val="0"/>
              <c:layout>
                <c:manualLayout>
                  <c:x val="-0.12916666666666668"/>
                  <c:y val="8.0329684545951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5040709197064645E-3"/>
                  <c:y val="-0.208646786335998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3292905351116824"/>
                  <c:y val="7.2150666246031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latin typeface="Palatino Linotype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'[Диаграмма в Microsoft PowerPoint]Лист1'!$A$244:$A$246</c:f>
              <c:strCache>
                <c:ptCount val="3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</c:strCache>
            </c:strRef>
          </c:cat>
          <c:val>
            <c:numRef>
              <c:f>'[Диаграмма в Microsoft PowerPoint]Лист1'!$B$244:$B$246</c:f>
              <c:numCache>
                <c:formatCode>General</c:formatCode>
                <c:ptCount val="3"/>
                <c:pt idx="0">
                  <c:v>3969.1</c:v>
                </c:pt>
                <c:pt idx="1">
                  <c:v>3969.1</c:v>
                </c:pt>
                <c:pt idx="2">
                  <c:v>3969.1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/>
        <a:lstStyle/>
        <a:p>
          <a:pPr>
            <a:defRPr sz="1600" b="1">
              <a:latin typeface="Palatino Linotype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0.62727</cdr:x>
      <cdr:y>0.13349</cdr:y>
    </cdr:from>
    <cdr:to>
      <cdr:x>1</cdr:x>
      <cdr:y>0.39151</cdr:y>
    </cdr:to>
    <cdr:sp macro="" textlink="">
      <cdr:nvSpPr>
        <cdr:cNvPr id="2" name="Скругленная прямоугольная выноска 1"/>
        <cdr:cNvSpPr/>
      </cdr:nvSpPr>
      <cdr:spPr>
        <a:xfrm xmlns:a="http://schemas.openxmlformats.org/drawingml/2006/main">
          <a:off x="6309361" y="739363"/>
          <a:ext cx="3749039" cy="1429071"/>
        </a:xfrm>
        <a:prstGeom xmlns:a="http://schemas.openxmlformats.org/drawingml/2006/main" prst="wedgeRoundRectCallout">
          <a:avLst/>
        </a:prstGeom>
        <a:solidFill xmlns:a="http://schemas.openxmlformats.org/drawingml/2006/main">
          <a:srgbClr val="CCED29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tx1"/>
              </a:solidFill>
              <a:latin typeface="Palatino Linotype" pitchFamily="18" charset="0"/>
            </a:rPr>
            <a:t>Прогноз налоговых и неналоговых доходов составит:</a:t>
          </a:r>
        </a:p>
        <a:p xmlns:a="http://schemas.openxmlformats.org/drawingml/2006/main">
          <a:r>
            <a:rPr lang="ru-RU" sz="2000" b="1" i="1" dirty="0" smtClean="0">
              <a:solidFill>
                <a:schemeClr val="tx1"/>
              </a:solidFill>
              <a:latin typeface="Palatino Linotype" pitchFamily="18" charset="0"/>
            </a:rPr>
            <a:t>На 2026 г</a:t>
          </a:r>
          <a:r>
            <a:rPr lang="ru-RU" sz="1600" dirty="0" smtClean="0">
              <a:solidFill>
                <a:schemeClr val="tx1"/>
              </a:solidFill>
              <a:latin typeface="Palatino Linotype" pitchFamily="18" charset="0"/>
            </a:rPr>
            <a:t>. – </a:t>
          </a:r>
          <a:r>
            <a:rPr lang="ru-RU" sz="1600" b="1" dirty="0" smtClean="0">
              <a:solidFill>
                <a:schemeClr val="accent6">
                  <a:lumMod val="75000"/>
                </a:schemeClr>
              </a:solidFill>
              <a:latin typeface="Palatino Linotype" pitchFamily="18" charset="0"/>
            </a:rPr>
            <a:t>107686,2 тыс. руб.</a:t>
          </a:r>
        </a:p>
        <a:p xmlns:a="http://schemas.openxmlformats.org/drawingml/2006/main">
          <a:r>
            <a:rPr lang="ru-RU" sz="2000" b="1" i="1" dirty="0" smtClean="0">
              <a:solidFill>
                <a:schemeClr val="tx1"/>
              </a:solidFill>
              <a:latin typeface="Palatino Linotype" pitchFamily="18" charset="0"/>
            </a:rPr>
            <a:t>На 2027 г. </a:t>
          </a:r>
          <a:r>
            <a:rPr lang="ru-RU" sz="1600" dirty="0" smtClean="0">
              <a:solidFill>
                <a:schemeClr val="tx1"/>
              </a:solidFill>
              <a:latin typeface="Palatino Linotype" pitchFamily="18" charset="0"/>
            </a:rPr>
            <a:t>– </a:t>
          </a:r>
          <a:r>
            <a:rPr lang="ru-RU" sz="1600" b="1" dirty="0" smtClean="0">
              <a:solidFill>
                <a:schemeClr val="accent6">
                  <a:lumMod val="75000"/>
                </a:schemeClr>
              </a:solidFill>
              <a:latin typeface="Palatino Linotype" pitchFamily="18" charset="0"/>
            </a:rPr>
            <a:t>116990,1 тыс. руб.</a:t>
          </a:r>
          <a:endParaRPr lang="ru-RU" sz="1600" b="1" dirty="0">
            <a:solidFill>
              <a:schemeClr val="accent6">
                <a:lumMod val="75000"/>
              </a:schemeClr>
            </a:solidFill>
            <a:latin typeface="Palatino Linotype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0.31748</cdr:x>
      <cdr:y>0.08515</cdr:y>
    </cdr:from>
    <cdr:to>
      <cdr:x>0.68245</cdr:x>
      <cdr:y>0.17822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672066" y="430243"/>
          <a:ext cx="1922153" cy="4702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chemeClr val="tx2">
                  <a:lumMod val="60000"/>
                  <a:lumOff val="40000"/>
                </a:schemeClr>
              </a:solidFill>
              <a:latin typeface="Palatino Linotype" pitchFamily="18" charset="0"/>
            </a:rPr>
            <a:t>Всего: </a:t>
          </a:r>
          <a:r>
            <a:rPr lang="ru-RU" b="1" dirty="0" smtClean="0">
              <a:solidFill>
                <a:schemeClr val="tx2">
                  <a:lumMod val="60000"/>
                  <a:lumOff val="40000"/>
                </a:schemeClr>
              </a:solidFill>
              <a:latin typeface="Palatino Linotype" pitchFamily="18" charset="0"/>
            </a:rPr>
            <a:t>101964,5</a:t>
          </a:r>
          <a:endParaRPr lang="ru-RU" b="1" dirty="0">
            <a:solidFill>
              <a:schemeClr val="tx2">
                <a:lumMod val="60000"/>
                <a:lumOff val="40000"/>
              </a:schemeClr>
            </a:solidFill>
            <a:latin typeface="Palatino Linotype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0.29718</cdr:x>
      <cdr:y>0.10401</cdr:y>
    </cdr:from>
    <cdr:to>
      <cdr:x>0.84626</cdr:x>
      <cdr:y>0.23459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237263" y="489022"/>
          <a:ext cx="2286003" cy="6139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chemeClr val="tx2">
                  <a:lumMod val="60000"/>
                  <a:lumOff val="40000"/>
                </a:schemeClr>
              </a:solidFill>
              <a:latin typeface="Palatino Linotype" pitchFamily="18" charset="0"/>
            </a:rPr>
            <a:t>Всего: </a:t>
          </a:r>
          <a:r>
            <a:rPr lang="ru-RU" b="1" dirty="0" smtClean="0">
              <a:solidFill>
                <a:schemeClr val="tx2">
                  <a:lumMod val="60000"/>
                  <a:lumOff val="40000"/>
                </a:schemeClr>
              </a:solidFill>
              <a:latin typeface="Palatino Linotype" pitchFamily="18" charset="0"/>
            </a:rPr>
            <a:t>136463,7</a:t>
          </a:r>
          <a:endParaRPr lang="ru-RU" b="1" dirty="0">
            <a:solidFill>
              <a:schemeClr val="tx2">
                <a:lumMod val="60000"/>
                <a:lumOff val="40000"/>
              </a:schemeClr>
            </a:solidFill>
            <a:latin typeface="Palatino Linotype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0.03106</cdr:x>
      <cdr:y>0.36493</cdr:y>
    </cdr:from>
    <cdr:to>
      <cdr:x>0.71348</cdr:x>
      <cdr:y>0.69909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7893" y="1929008"/>
          <a:ext cx="4128734" cy="17663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rgbClr val="7030A0"/>
              </a:solidFill>
            </a:rPr>
            <a:t>                     </a:t>
          </a:r>
        </a:p>
        <a:p xmlns:a="http://schemas.openxmlformats.org/drawingml/2006/main">
          <a:pPr algn="ctr"/>
          <a:r>
            <a:rPr lang="ru-RU" sz="1600" b="1" dirty="0">
              <a:solidFill>
                <a:srgbClr val="C00000"/>
              </a:solidFill>
            </a:rPr>
            <a:t> </a:t>
          </a:r>
          <a:r>
            <a:rPr lang="ru-RU" sz="1600" b="1" dirty="0" smtClean="0">
              <a:solidFill>
                <a:srgbClr val="C00000"/>
              </a:solidFill>
            </a:rPr>
            <a:t>                        </a:t>
          </a:r>
          <a:endParaRPr lang="ru-RU" sz="14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0.33747</cdr:x>
      <cdr:y>0.92654</cdr:y>
    </cdr:from>
    <cdr:to>
      <cdr:x>0.54319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41745" y="4897676"/>
          <a:ext cx="1244584" cy="388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BE18C2"/>
            </a:solidFill>
          </a:endParaRPr>
        </a:p>
      </cdr:txBody>
    </cdr:sp>
  </cdr:relSizeAnchor>
  <cdr:relSizeAnchor xmlns:cdr="http://schemas.openxmlformats.org/drawingml/2006/chartDrawing">
    <cdr:from>
      <cdr:x>0.8468</cdr:x>
      <cdr:y>0.83885</cdr:y>
    </cdr:from>
    <cdr:to>
      <cdr:x>1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23201" y="4434147"/>
          <a:ext cx="926871" cy="8518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BE18C2"/>
            </a:solidFill>
          </a:endParaRPr>
        </a:p>
      </cdr:txBody>
    </cdr:sp>
  </cdr:relSizeAnchor>
  <cdr:relSizeAnchor xmlns:cdr="http://schemas.openxmlformats.org/drawingml/2006/chartDrawing">
    <cdr:from>
      <cdr:x>0.33747</cdr:x>
      <cdr:y>0.8436</cdr:y>
    </cdr:from>
    <cdr:to>
      <cdr:x>0.57971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041744" y="4459265"/>
          <a:ext cx="1465544" cy="8267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517C3-7F39-4856-B7FA-23D991B722B2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EF91A-C8AA-4843-B6FB-7DDC182CC10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014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DEF91A-C8AA-4843-B6FB-7DDC182CC10E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596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8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3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7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19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EDCCBA-03C3-466B-BDBA-F5F4B213914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AEEEB25-BA06-4A0D-98A3-74FB134755CD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3" y="757645"/>
            <a:ext cx="10776858" cy="5499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4135" y="-91441"/>
            <a:ext cx="11220995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latino Linotype" pitchFamily="18" charset="0"/>
              </a:rPr>
              <a:t>Бюджет для граждан на 2025 </a:t>
            </a:r>
            <a:r>
              <a:rPr lang="ru-RU" sz="4000" b="1" i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latino Linotype" pitchFamily="18" charset="0"/>
              </a:rPr>
              <a:t>г. и </a:t>
            </a:r>
          </a:p>
          <a:p>
            <a:pPr algn="ctr"/>
            <a:r>
              <a:rPr lang="ru-RU" sz="4000" b="1" i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latino Linotype" pitchFamily="18" charset="0"/>
              </a:rPr>
              <a:t>плановый </a:t>
            </a:r>
            <a:r>
              <a:rPr lang="ru-RU" sz="4000" b="1" i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Palatino Linotype" pitchFamily="18" charset="0"/>
              </a:rPr>
              <a:t>период 2026-2027 гг</a:t>
            </a:r>
            <a:r>
              <a:rPr lang="ru-RU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848" y="5799909"/>
            <a:ext cx="11547567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Palatino Linotype" pitchFamily="18" charset="0"/>
              </a:rPr>
              <a:t>Утвержден Решением </a:t>
            </a:r>
            <a:r>
              <a:rPr lang="ru-RU" b="1" dirty="0">
                <a:solidFill>
                  <a:schemeClr val="bg1"/>
                </a:solidFill>
                <a:latin typeface="Palatino Linotype" pitchFamily="18" charset="0"/>
              </a:rPr>
              <a:t>Совета муниципального района «О бюджете муниципального </a:t>
            </a:r>
            <a:r>
              <a:rPr lang="ru-RU" b="1" dirty="0" smtClean="0">
                <a:solidFill>
                  <a:schemeClr val="bg1"/>
                </a:solidFill>
                <a:latin typeface="Palatino Linotype" pitchFamily="18" charset="0"/>
              </a:rPr>
              <a:t>района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Palatino Linotype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Palatino Linotype" pitchFamily="18" charset="0"/>
              </a:rPr>
              <a:t>«Тунгиро-Олёкминский район» </a:t>
            </a:r>
            <a:r>
              <a:rPr lang="ru-RU" b="1" dirty="0" smtClean="0">
                <a:solidFill>
                  <a:schemeClr val="bg1"/>
                </a:solidFill>
                <a:latin typeface="Palatino Linotype" pitchFamily="18" charset="0"/>
              </a:rPr>
              <a:t>на 2025г</a:t>
            </a:r>
            <a:r>
              <a:rPr lang="ru-RU" b="1" dirty="0">
                <a:solidFill>
                  <a:schemeClr val="bg1"/>
                </a:solidFill>
                <a:latin typeface="Palatino Linotype" pitchFamily="18" charset="0"/>
              </a:rPr>
              <a:t>. и плановый период </a:t>
            </a:r>
            <a:r>
              <a:rPr lang="ru-RU" b="1" dirty="0" smtClean="0">
                <a:solidFill>
                  <a:schemeClr val="bg1"/>
                </a:solidFill>
                <a:latin typeface="Palatino Linotype" pitchFamily="18" charset="0"/>
              </a:rPr>
              <a:t>2026-2027гг</a:t>
            </a:r>
            <a:r>
              <a:rPr lang="ru-RU" b="1" smtClean="0">
                <a:solidFill>
                  <a:schemeClr val="bg1"/>
                </a:solidFill>
                <a:latin typeface="Palatino Linotype" pitchFamily="18" charset="0"/>
              </a:rPr>
              <a:t>.  № </a:t>
            </a:r>
            <a:r>
              <a:rPr lang="ru-RU" b="1" dirty="0" smtClean="0">
                <a:solidFill>
                  <a:schemeClr val="bg1"/>
                </a:solidFill>
                <a:latin typeface="Palatino Linotype" pitchFamily="18" charset="0"/>
              </a:rPr>
              <a:t>163 </a:t>
            </a:r>
            <a:r>
              <a:rPr lang="ru-RU" b="1" dirty="0">
                <a:solidFill>
                  <a:schemeClr val="bg1"/>
                </a:solidFill>
                <a:latin typeface="Palatino Linotype" pitchFamily="18" charset="0"/>
              </a:rPr>
              <a:t>от </a:t>
            </a:r>
            <a:r>
              <a:rPr lang="ru-RU" b="1" dirty="0" smtClean="0">
                <a:solidFill>
                  <a:schemeClr val="bg1"/>
                </a:solidFill>
                <a:latin typeface="Palatino Linotype" pitchFamily="18" charset="0"/>
              </a:rPr>
              <a:t>25.12.2024 </a:t>
            </a:r>
            <a:r>
              <a:rPr lang="ru-RU" b="1" dirty="0">
                <a:solidFill>
                  <a:schemeClr val="bg1"/>
                </a:solidFill>
                <a:latin typeface="Palatino Linotype" pitchFamily="18" charset="0"/>
              </a:rPr>
              <a:t>года</a:t>
            </a:r>
          </a:p>
        </p:txBody>
      </p:sp>
    </p:spTree>
    <p:extLst>
      <p:ext uri="{BB962C8B-B14F-4D97-AF65-F5344CB8AC3E}">
        <p14:creationId xmlns:p14="http://schemas.microsoft.com/office/powerpoint/2010/main" val="135214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0" y="1340197"/>
            <a:ext cx="5284502" cy="5341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0" y="1340197"/>
            <a:ext cx="1639428" cy="1159177"/>
          </a:xfrm>
          <a:prstGeom prst="triangl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85954" y="3265488"/>
            <a:ext cx="67889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  <a:tabLst>
                <a:tab pos="92075" algn="l"/>
                <a:tab pos="274638" algn="l"/>
              </a:tabLst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Район расположен на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северо-востоке Забайкальского края;</a:t>
            </a:r>
          </a:p>
          <a:p>
            <a:pPr marL="342900" indent="-342900">
              <a:buFont typeface="Wingdings" pitchFamily="2" charset="2"/>
              <a:buChar char="Ø"/>
              <a:tabLst>
                <a:tab pos="92075" algn="l"/>
                <a:tab pos="274638" algn="l"/>
              </a:tabLst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Приравнен к районам  Крайнего Севера;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Граничит на севере с Каларским районом, на западе с Тунгикочинским районом, на юге с Могочинским районом, на востоке с Амурской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областью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;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Главные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реки района — Тунгир и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Олёкма;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Рельеф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преимущественно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rPr>
              <a:t>горный.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Picture 3" descr="C:\Users\ЗОЯ\Desktop\d269c1d74c3b54d3f958111f9374648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8219" y="181020"/>
            <a:ext cx="3206664" cy="3119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1690" y="181020"/>
            <a:ext cx="8455069" cy="11591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latin typeface="Palatino Linotype" pitchFamily="18" charset="0"/>
              </a:rPr>
              <a:t>Тунгиро-Олёкминский район</a:t>
            </a:r>
            <a:endParaRPr lang="ru-RU" sz="4400" b="1" i="1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1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" descr="Z:\%D0%A4%D0%9E%D0%A2%D0%9E\%D0%9E %D0%9A%D0%BE%D0%BC%D0%B8%D1%82%D0%B5%D1%82%D0%B5\%D0%A4%D0%BE%D1%82%D0%B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Z:\%D0%A4%D0%9E%D0%A2%D0%9E\%D0%9E %D0%9A%D0%BE%D0%BC%D0%B8%D1%82%D0%B5%D1%82%D0%B5\%D0%A4%D0%BE%D1%82%D0%BE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10329" y="278961"/>
            <a:ext cx="11646688" cy="20385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latin typeface="Palatino Linotype" pitchFamily="18" charset="0"/>
              </a:rPr>
              <a:t>«Бюджет для граждан» - аналитический документ, разрабатываемый в целях предоставления гражданам актуальной информации о бюджета муниципального района «Тунгиро-Олёкминский район» в формате, доступном для широкого  круга пользователей. В представленной информации отражены положения  бюджета муниципального района на предстоящие года: 2025 год и 2026-2027 годы.</a:t>
            </a:r>
            <a:endParaRPr lang="ru-RU" sz="2000" b="1" dirty="0">
              <a:latin typeface="Palatino Linotype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7975" y="5436296"/>
            <a:ext cx="11749041" cy="1323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latin typeface="Palatino Linotype" pitchFamily="18" charset="0"/>
              </a:rPr>
              <a:t>Граждане - и как налогоплательщики, и как потребители общественных благ –должны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семьи, для каждого человека.</a:t>
            </a:r>
            <a:endParaRPr lang="ru-RU" sz="2000" b="1" dirty="0">
              <a:latin typeface="Palatino Linotype" pitchFamily="18" charset="0"/>
            </a:endParaRPr>
          </a:p>
        </p:txBody>
      </p:sp>
      <p:sp>
        <p:nvSpPr>
          <p:cNvPr id="10" name="AutoShape 2" descr="C:\Users\%D0%97%D0%9E%D0%AF\Desktop\i (8)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4" descr="C:\Users\%D0%97%D0%9E%D0%AF\Desktop\i (8)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6" descr="C:\Users\%D0%97%D0%9E%D0%AF\Desktop\i (8).webp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C:\Users\ЗОЯ\Desktop\026a62067a0ff305150cdd70339945c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51" y="2632753"/>
            <a:ext cx="3389812" cy="25423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ЗОЯ\Desktop\5mx55cmxse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586" y="2710361"/>
            <a:ext cx="3547863" cy="2464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ЗОЯ\Desktop\i-549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12" y="2710361"/>
            <a:ext cx="3990948" cy="2464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55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C:\Users\ЗОЯ\Downloads\270c2fd1caee29f5e12931a12224e0c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479" y="1400803"/>
            <a:ext cx="6017673" cy="34220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065" y="-20916"/>
            <a:ext cx="1920602" cy="20135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12775" y="312736"/>
            <a:ext cx="8533377" cy="13462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БЮДЖЕТ– это денежный фонд района, предназначенный для финансового обеспечения его задач и функций. Другими словами – это план доходов и расходов на очередной финансовый год и плановый период  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4137" y="2147988"/>
            <a:ext cx="3187337" cy="1404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ysClr val="windowText" lastClr="000000"/>
                </a:solidFill>
                <a:latin typeface="Palatino Linotype" pitchFamily="18" charset="0"/>
              </a:rPr>
              <a:t>выплачиваемые из бюджета денежные средства( содержание муниципальных учреждений, социальные выплаты, строительство и тд.)</a:t>
            </a:r>
            <a:endParaRPr lang="ru-RU" sz="1400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8" name="AutoShape 4" descr="C:\Users\%D0%97%D0%9E%D0%AF\Desktop\purse-money-red-leather-golden-coins-33639136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C:\Users\%D0%97%D0%9E%D0%AF\Desktop\purse-money-red-leather-golden-coins-33639136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643258" y="2024530"/>
            <a:ext cx="3019673" cy="1388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ysClr val="windowText" lastClr="000000"/>
                </a:solidFill>
                <a:latin typeface="Palatino Linotype" pitchFamily="18" charset="0"/>
              </a:rPr>
              <a:t>поступающие в бюджет денежные средства (налоги юридических и физических лиц, платежи и сборы, безвозмездные поступления</a:t>
            </a:r>
            <a:endParaRPr lang="ru-RU" sz="1400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20885" y="2407215"/>
            <a:ext cx="1580606" cy="3204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РАСХОДЫ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932022" y="2875013"/>
            <a:ext cx="1580606" cy="3204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ДОХОДЫ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pic>
        <p:nvPicPr>
          <p:cNvPr id="1036" name="Picture 12" descr="C:\Users\ЗОЯ\Desktop\3k9DmegIGL5zXDSKkeq0Uk8En5N3j1wri1qq7jAXkGze9Dnv_1Ad4kAREIPfH4PRVP3JHYf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9335" y="3814286"/>
            <a:ext cx="2407072" cy="2407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C:\Users\ЗОЯ\Desktop\3k9DmegIGL5zXDSKkeq0Uk8En5N3j1wri1qq7jAXkGze9Dnv_1Ad4kAREIPfH4PRVP3JHYf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99" y="3892664"/>
            <a:ext cx="2407072" cy="2407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0395676" y="4830229"/>
            <a:ext cx="2024743" cy="403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Palatino Linotype" pitchFamily="18" charset="0"/>
              </a:rPr>
              <a:t>РАСХОДЫ</a:t>
            </a:r>
            <a:endParaRPr lang="ru-RU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828133" y="5096200"/>
            <a:ext cx="2024743" cy="403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Palatino Linotype" pitchFamily="18" charset="0"/>
              </a:rPr>
              <a:t>ДОХОДЫ</a:t>
            </a:r>
            <a:endParaRPr lang="ru-RU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3062" y="5098019"/>
            <a:ext cx="2024743" cy="403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РАСХОДЫ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606731" y="4964725"/>
            <a:ext cx="2024743" cy="403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ДОХОДЫ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524032" y="3489469"/>
            <a:ext cx="2371695" cy="403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ПРОФИЦИТ</a:t>
            </a:r>
            <a:endParaRPr lang="ru-RU" sz="2400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03764" y="3590199"/>
            <a:ext cx="2024743" cy="4031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Palatino Linotype" pitchFamily="18" charset="0"/>
              </a:rPr>
              <a:t>ДЕФИЦИТ</a:t>
            </a:r>
            <a:endParaRPr lang="ru-RU" sz="24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3162404">
            <a:off x="4001065" y="4895998"/>
            <a:ext cx="783771" cy="8412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18324577">
            <a:off x="7681488" y="4932549"/>
            <a:ext cx="783771" cy="8412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55575" y="6194174"/>
            <a:ext cx="4349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Palatino Linotype" pitchFamily="18" charset="0"/>
              </a:rPr>
              <a:t>П</a:t>
            </a:r>
            <a:r>
              <a:rPr lang="ru-RU" sz="1400" b="1" dirty="0" smtClean="0">
                <a:latin typeface="Palatino Linotype" pitchFamily="18" charset="0"/>
              </a:rPr>
              <a:t>ревышение </a:t>
            </a:r>
            <a:r>
              <a:rPr lang="ru-RU" sz="1400" b="1" dirty="0">
                <a:latin typeface="Palatino Linotype" pitchFamily="18" charset="0"/>
              </a:rPr>
              <a:t>расходов бюджета </a:t>
            </a:r>
            <a:endParaRPr lang="ru-RU" sz="1400" b="1" dirty="0" smtClean="0">
              <a:latin typeface="Palatino Linotype" pitchFamily="18" charset="0"/>
            </a:endParaRPr>
          </a:p>
          <a:p>
            <a:pPr algn="ctr"/>
            <a:r>
              <a:rPr lang="ru-RU" sz="1400" b="1" dirty="0" smtClean="0">
                <a:latin typeface="Palatino Linotype" pitchFamily="18" charset="0"/>
              </a:rPr>
              <a:t>над </a:t>
            </a:r>
            <a:r>
              <a:rPr lang="ru-RU" sz="1400" b="1" dirty="0">
                <a:latin typeface="Palatino Linotype" pitchFamily="18" charset="0"/>
              </a:rPr>
              <a:t>его доходами</a:t>
            </a:r>
            <a:endParaRPr lang="ru-RU" sz="1400" dirty="0">
              <a:latin typeface="Palatino Linotyp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31207" y="6119073"/>
            <a:ext cx="319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Palatino Linotype" pitchFamily="18" charset="0"/>
              </a:rPr>
              <a:t>П</a:t>
            </a:r>
            <a:r>
              <a:rPr lang="ru-RU" sz="1400" b="1" dirty="0" smtClean="0">
                <a:latin typeface="Palatino Linotype" pitchFamily="18" charset="0"/>
              </a:rPr>
              <a:t>ревышение доходов бюджета </a:t>
            </a:r>
            <a:r>
              <a:rPr lang="ru-RU" sz="1400" b="1" dirty="0">
                <a:latin typeface="Palatino Linotype" pitchFamily="18" charset="0"/>
              </a:rPr>
              <a:t>над его </a:t>
            </a:r>
            <a:r>
              <a:rPr lang="ru-RU" sz="1400" b="1" dirty="0" smtClean="0">
                <a:latin typeface="Palatino Linotype" pitchFamily="18" charset="0"/>
              </a:rPr>
              <a:t>расходами</a:t>
            </a:r>
            <a:endParaRPr lang="ru-RU" sz="1400" dirty="0">
              <a:latin typeface="Palatino Linotyp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087394" y="1306286"/>
            <a:ext cx="1439273" cy="3526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БЮДЖЕТ</a:t>
            </a:r>
            <a:endParaRPr lang="ru-RU" sz="1600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58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6755" y="222067"/>
            <a:ext cx="11756572" cy="12932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latin typeface="Palatino Linotype" pitchFamily="18" charset="0"/>
              </a:rPr>
              <a:t>Бюджетный процесс </a:t>
            </a:r>
            <a:r>
              <a:rPr lang="ru-RU" dirty="0" smtClean="0">
                <a:latin typeface="Palatino Linotype" pitchFamily="18" charset="0"/>
              </a:rPr>
              <a:t>– это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исполнением, осуществлению бюджетного учета, внешней проверке, рассмотрению и утверждению бюджетной отчетности</a:t>
            </a:r>
            <a:endParaRPr lang="ru-RU" dirty="0">
              <a:latin typeface="Palatino Linotyp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075" y="1832914"/>
            <a:ext cx="2364376" cy="1289109"/>
          </a:xfrm>
          <a:prstGeom prst="rect">
            <a:avLst/>
          </a:prstGeom>
          <a:solidFill>
            <a:srgbClr val="92D05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Palatino Linotype" pitchFamily="18" charset="0"/>
              </a:rPr>
              <a:t>1. Составление проекта бюджета</a:t>
            </a:r>
            <a:endParaRPr lang="ru-RU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1075" y="4551809"/>
            <a:ext cx="2455817" cy="1214846"/>
          </a:xfrm>
          <a:prstGeom prst="rect">
            <a:avLst/>
          </a:prstGeom>
          <a:solidFill>
            <a:schemeClr val="accent5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Palatino Linotype" pitchFamily="18" charset="0"/>
              </a:rPr>
              <a:t>2. Рассмотрение проекта бюджета</a:t>
            </a:r>
            <a:endParaRPr lang="ru-RU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54880" y="5500568"/>
            <a:ext cx="2220687" cy="1161489"/>
          </a:xfrm>
          <a:prstGeom prst="rect">
            <a:avLst/>
          </a:prstGeom>
          <a:solidFill>
            <a:srgbClr val="5899D4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Palatino Linotype" pitchFamily="18" charset="0"/>
              </a:rPr>
              <a:t>3. Утверждение бюджета</a:t>
            </a:r>
            <a:endParaRPr lang="ru-RU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078682" y="4551810"/>
            <a:ext cx="2463590" cy="1214846"/>
          </a:xfrm>
          <a:prstGeom prst="rect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Palatino Linotype" pitchFamily="18" charset="0"/>
              </a:rPr>
              <a:t>4. Исполнение бюджета</a:t>
            </a:r>
            <a:endParaRPr lang="ru-RU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pic>
        <p:nvPicPr>
          <p:cNvPr id="1027" name="Picture 3" descr="C:\Users\ЗОЯ\Downloads\1177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515290"/>
            <a:ext cx="5394960" cy="3923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137467" y="1837029"/>
            <a:ext cx="2743198" cy="1315234"/>
          </a:xfrm>
          <a:prstGeom prst="rect">
            <a:avLst/>
          </a:prstGeom>
          <a:solidFill>
            <a:srgbClr val="FF7C8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Palatino Linotype" pitchFamily="18" charset="0"/>
              </a:rPr>
              <a:t>5. Контроль за исполнением бюджета, учет, </a:t>
            </a: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проверка, отчетност</a:t>
            </a:r>
            <a:r>
              <a:rPr lang="ru-RU" dirty="0" smtClean="0">
                <a:solidFill>
                  <a:sysClr val="windowText" lastClr="000000"/>
                </a:solidFill>
                <a:latin typeface="Palatino Linotype" pitchFamily="18" charset="0"/>
              </a:rPr>
              <a:t>ь</a:t>
            </a:r>
            <a:endParaRPr lang="ru-RU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263831" y="3382686"/>
            <a:ext cx="698863" cy="853202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7162133">
            <a:off x="3387230" y="5481765"/>
            <a:ext cx="698863" cy="915077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5252137">
            <a:off x="7740311" y="5475395"/>
            <a:ext cx="698863" cy="853202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0800000">
            <a:off x="10087784" y="3286473"/>
            <a:ext cx="698863" cy="853202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99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3508" y="182880"/>
            <a:ext cx="11547565" cy="796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atin typeface="Palatino Linotype" pitchFamily="18" charset="0"/>
              </a:rPr>
              <a:t>Основы составления проекта бюджета</a:t>
            </a:r>
            <a:endParaRPr lang="ru-RU" sz="4400" b="1" dirty="0">
              <a:latin typeface="Palatino Linotype" pitchFamily="18" charset="0"/>
            </a:endParaRPr>
          </a:p>
        </p:txBody>
      </p:sp>
      <p:pic>
        <p:nvPicPr>
          <p:cNvPr id="2051" name="Picture 3" descr="C:\Users\ЗОЯ\Downloads\d7gwbew3wnpopmecaqqictm6wwz2ncr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428" y="1965326"/>
            <a:ext cx="3206617" cy="2631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ЗОЯ\Desktop\иностранцы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63" y="3339975"/>
            <a:ext cx="2474586" cy="16304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ЗОЯ\Desktop\img-b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4821" y="3467317"/>
            <a:ext cx="2605215" cy="1605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ЗОЯ\Downloads\ac662fbb64fc5b891664144c27a924d91c83002e7939d5d329bd800bdf2c7c5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00" y="1098130"/>
            <a:ext cx="2474586" cy="1556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ЗОЯ\Desktop\origina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069" y="1003533"/>
            <a:ext cx="2605214" cy="1556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60500" y="2654709"/>
            <a:ext cx="2474586" cy="592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Palatino Linotype" pitchFamily="18" charset="0"/>
              </a:rPr>
              <a:t>Бюджетное послание Президента РФ</a:t>
            </a:r>
            <a:endParaRPr lang="ru-RU" sz="14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0500" y="4944292"/>
            <a:ext cx="2474586" cy="7336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Palatino Linotype" pitchFamily="18" charset="0"/>
              </a:rPr>
              <a:t>Прогноз социально-экономического развития района</a:t>
            </a:r>
            <a:endParaRPr lang="ru-RU" sz="14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333444" y="4528184"/>
            <a:ext cx="3030583" cy="346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Palatino Linotype" pitchFamily="18" charset="0"/>
              </a:rPr>
              <a:t>Составление проекта бюджета</a:t>
            </a:r>
            <a:endParaRPr lang="ru-RU" sz="14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704823" y="2647644"/>
            <a:ext cx="2605214" cy="692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Palatino Linotype" pitchFamily="18" charset="0"/>
              </a:rPr>
              <a:t>Основные направления бюджетной и налоговой политики</a:t>
            </a:r>
            <a:endParaRPr lang="ru-RU" sz="14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704822" y="4944292"/>
            <a:ext cx="2605214" cy="692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Palatino Linotype" pitchFamily="18" charset="0"/>
              </a:rPr>
              <a:t>Муниципальные программы</a:t>
            </a:r>
            <a:endParaRPr lang="ru-RU" sz="14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 rot="6860058">
            <a:off x="3519484" y="1808912"/>
            <a:ext cx="345183" cy="8084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 rot="17333914">
            <a:off x="7812808" y="4002834"/>
            <a:ext cx="345183" cy="8084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14459264">
            <a:off x="7716657" y="1808912"/>
            <a:ext cx="345183" cy="8084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 rot="3712556">
            <a:off x="3519484" y="4019059"/>
            <a:ext cx="345183" cy="8084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508" y="5677989"/>
            <a:ext cx="11704321" cy="10232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Palatino Linotype" pitchFamily="18" charset="0"/>
              </a:rPr>
              <a:t>Бюджет на </a:t>
            </a:r>
            <a:r>
              <a:rPr lang="ru-RU" b="1" dirty="0">
                <a:latin typeface="Palatino Linotype" pitchFamily="18" charset="0"/>
              </a:rPr>
              <a:t>2025 г. и плановый период 2026-2027 гг. разработан в соответствии с бюджетным и налоговым законодательством Российской федерации, НПА  Забайкальского края и «Тунгиро-Олёкминского района».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30910" y="3305348"/>
            <a:ext cx="1489166" cy="4523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БЮДЖЕТ</a:t>
            </a:r>
            <a:endParaRPr lang="ru-RU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4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946" y="1182385"/>
            <a:ext cx="4246322" cy="1702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s://avatars.mds.yandex.net/i?id=385a6699d5e40dfef22c4fe2b64c6844_l-10522468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1" y="957087"/>
            <a:ext cx="7615646" cy="57546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87383" y="156754"/>
            <a:ext cx="11760926" cy="8003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Palatino Linotype" pitchFamily="18" charset="0"/>
              </a:rPr>
              <a:t>Формирование доходной части бюджета</a:t>
            </a:r>
            <a:endParaRPr lang="ru-RU" sz="4000" b="1" dirty="0">
              <a:latin typeface="Palatino Linotype" pitchFamily="18" charset="0"/>
            </a:endParaRP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8203473" y="976878"/>
            <a:ext cx="3396343" cy="1946366"/>
          </a:xfrm>
          <a:prstGeom prst="flowChartPunchedTap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Неналоговые доходы </a:t>
            </a:r>
            <a:r>
              <a:rPr lang="ru-RU" sz="1400" b="1" dirty="0">
                <a:solidFill>
                  <a:schemeClr val="tx1"/>
                </a:solidFill>
                <a:latin typeface="Palatino Linotype" pitchFamily="18" charset="0"/>
              </a:rPr>
              <a:t>— доходы от использования имущества, которое находится в государственной или муниципальной собственности</a:t>
            </a: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7040880" y="3006595"/>
            <a:ext cx="3396343" cy="1946366"/>
          </a:xfrm>
          <a:prstGeom prst="flowChartPunchedTap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Налоговые доходы- </a:t>
            </a:r>
            <a:r>
              <a:rPr lang="ru-RU" sz="1400" b="1" dirty="0" smtClean="0">
                <a:solidFill>
                  <a:schemeClr val="tx1"/>
                </a:solidFill>
                <a:latin typeface="Palatino Linotype" pitchFamily="18" charset="0"/>
              </a:rPr>
              <a:t>поступления в бюджет от уплаты налогов, установленных Налоговым кодексом РФ</a:t>
            </a:r>
            <a:endParaRPr lang="ru-RU" sz="14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8373291" y="4861521"/>
            <a:ext cx="3396343" cy="1946366"/>
          </a:xfrm>
          <a:prstGeom prst="flowChartPunchedTap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Безвозмездные поступления </a:t>
            </a:r>
            <a:r>
              <a:rPr lang="ru-RU" sz="1400" b="1" dirty="0">
                <a:solidFill>
                  <a:schemeClr val="tx1"/>
                </a:solidFill>
                <a:latin typeface="Palatino Linotype" pitchFamily="18" charset="0"/>
              </a:rPr>
              <a:t>— </a:t>
            </a:r>
            <a:r>
              <a:rPr lang="ru-RU" sz="1400" b="1" dirty="0" smtClean="0">
                <a:solidFill>
                  <a:schemeClr val="tx1"/>
                </a:solidFill>
                <a:latin typeface="Palatino Linotype" pitchFamily="18" charset="0"/>
              </a:rPr>
              <a:t>это финансовая помощь из бюджетов других уровней (межбюджетные трансферты), от физических и юридических лиц</a:t>
            </a:r>
            <a:r>
              <a:rPr lang="ru-RU" sz="1200" b="1" dirty="0" smtClean="0">
                <a:solidFill>
                  <a:schemeClr val="tx1"/>
                </a:solidFill>
                <a:latin typeface="Palatino Linotype" pitchFamily="18" charset="0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9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224" y="4832900"/>
            <a:ext cx="1127541" cy="955065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340" y="5706095"/>
            <a:ext cx="1138211" cy="96441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590" y="4902368"/>
            <a:ext cx="1192035" cy="97409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889" y="4806991"/>
            <a:ext cx="1030288" cy="963613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603" y="4784436"/>
            <a:ext cx="1133475" cy="98616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1" y="4796966"/>
            <a:ext cx="1212850" cy="10795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457" y="4796966"/>
            <a:ext cx="1344194" cy="10795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050" y="5814553"/>
            <a:ext cx="1133475" cy="96441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028" y="4796966"/>
            <a:ext cx="1254440" cy="10175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52697" y="1574965"/>
            <a:ext cx="3017520" cy="65224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  <a:latin typeface="Palatino Linotype" pitchFamily="18" charset="0"/>
                <a:cs typeface="Segoe UI" pitchFamily="34" charset="0"/>
              </a:rPr>
              <a:t>Неналоговые доходы</a:t>
            </a:r>
            <a:endParaRPr lang="ru-RU" sz="2000" b="1" dirty="0">
              <a:solidFill>
                <a:sysClr val="windowText" lastClr="000000"/>
              </a:solidFill>
              <a:latin typeface="Palatino Linotype" pitchFamily="18" charset="0"/>
              <a:cs typeface="Segoe U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6571" y="2384455"/>
            <a:ext cx="3043646" cy="2349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Арендная плата за землю;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Аренда имущества;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Штрафные санкции;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Плата за негативное воздействие на окружающую среду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61129" y="1627757"/>
            <a:ext cx="4673420" cy="58406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Налоговые доходы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9242995" y="1650120"/>
            <a:ext cx="2351315" cy="58406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Безвозмездные поступления</a:t>
            </a:r>
            <a:endParaRPr lang="ru-RU" sz="2000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961129" y="2396318"/>
            <a:ext cx="4688192" cy="231357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Налог на прибыль;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Налог на доходы физических лиц;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Налог на имущество физических лиц;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Земельный налог;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Налог на добавленную стоимость;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Налог на добычу полезных ископаемых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274836" y="2384455"/>
            <a:ext cx="2312126" cy="234974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Дотации;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Субвенции;</a:t>
            </a:r>
          </a:p>
          <a:p>
            <a:pPr marL="285750" indent="-285750">
              <a:buFontTx/>
              <a:buChar char="-"/>
            </a:pPr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Субсидии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30899" y="4681392"/>
            <a:ext cx="1467394" cy="1180760"/>
          </a:xfrm>
          <a:prstGeom prst="ellipse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326571" y="435905"/>
            <a:ext cx="11571722" cy="1040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Palatino Linotype" pitchFamily="18" charset="0"/>
              </a:rPr>
              <a:t>Доходы муниципального района </a:t>
            </a:r>
          </a:p>
          <a:p>
            <a:pPr algn="ctr"/>
            <a:r>
              <a:rPr lang="ru-RU" sz="3600" b="1" dirty="0" smtClean="0">
                <a:latin typeface="Palatino Linotype" pitchFamily="18" charset="0"/>
              </a:rPr>
              <a:t>«Тунгиро-Олёкминский район»</a:t>
            </a:r>
            <a:endParaRPr lang="ru-RU" sz="3600" b="1" dirty="0">
              <a:latin typeface="Palatino Linotype" pitchFamily="18" charset="0"/>
            </a:endParaRPr>
          </a:p>
        </p:txBody>
      </p:sp>
      <p:pic>
        <p:nvPicPr>
          <p:cNvPr id="11" name="Picture 2" descr="C:\Users\ЗОЯ\Downloads\f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64" y="5696407"/>
            <a:ext cx="1475788" cy="10825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35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8515" y="250521"/>
            <a:ext cx="112233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i="1" dirty="0">
                <a:ln w="0" cmpd="sng"/>
                <a:latin typeface="Palatino Linotype" pitchFamily="18" charset="0"/>
              </a:rPr>
              <a:t>Прогнозируемые поступления </a:t>
            </a:r>
            <a:r>
              <a:rPr lang="ru-RU" sz="2800" b="1" i="1" dirty="0" smtClean="0">
                <a:ln w="0" cmpd="sng"/>
                <a:latin typeface="Palatino Linotype" pitchFamily="18" charset="0"/>
              </a:rPr>
              <a:t>налоговых и неналоговых </a:t>
            </a:r>
            <a:r>
              <a:rPr lang="ru-RU" sz="2800" b="1" i="1" dirty="0">
                <a:ln w="0" cmpd="sng"/>
                <a:latin typeface="Palatino Linotype" pitchFamily="18" charset="0"/>
              </a:rPr>
              <a:t>доходов в бюджет муниципального района на </a:t>
            </a:r>
            <a:r>
              <a:rPr lang="ru-RU" sz="2800" b="1" i="1" dirty="0" smtClean="0">
                <a:ln w="0" cmpd="sng"/>
                <a:latin typeface="Palatino Linotype" pitchFamily="18" charset="0"/>
              </a:rPr>
              <a:t>2025 </a:t>
            </a:r>
            <a:r>
              <a:rPr lang="ru-RU" sz="2800" b="1" i="1" dirty="0">
                <a:ln w="0" cmpd="sng"/>
                <a:latin typeface="Palatino Linotype" pitchFamily="18" charset="0"/>
              </a:rPr>
              <a:t>год, тыс. руб</a:t>
            </a:r>
            <a:r>
              <a:rPr lang="ru-RU" sz="2800" b="1" i="1" dirty="0" smtClean="0">
                <a:ln w="0" cmpd="sng"/>
                <a:latin typeface="Palatino Linotype" pitchFamily="18" charset="0"/>
              </a:rPr>
              <a:t>.</a:t>
            </a:r>
          </a:p>
          <a:p>
            <a:pPr lvl="0" algn="ctr"/>
            <a:r>
              <a:rPr lang="ru-RU" sz="2800" b="1" i="1" dirty="0" smtClean="0">
                <a:ln w="0" cmpd="sng"/>
                <a:latin typeface="Palatino Linotype" pitchFamily="18" charset="0"/>
              </a:rPr>
              <a:t>ВСЕГО: 97731,1</a:t>
            </a:r>
            <a:endParaRPr lang="ru-RU" sz="2800" b="1" i="1" dirty="0">
              <a:ln w="0" cmpd="sng"/>
              <a:latin typeface="Palatino Linotype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003029"/>
              </p:ext>
            </p:extLst>
          </p:nvPr>
        </p:nvGraphicFramePr>
        <p:xfrm>
          <a:off x="732683" y="1635516"/>
          <a:ext cx="10979153" cy="4856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430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7551" y="-112733"/>
            <a:ext cx="1052902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FF00"/>
              </a:solidFill>
            </a:endParaRPr>
          </a:p>
          <a:p>
            <a:pPr algn="ctr"/>
            <a:r>
              <a:rPr lang="ru-RU" sz="2800" b="1" i="1" dirty="0" smtClean="0">
                <a:latin typeface="Palatino Linotype" pitchFamily="18" charset="0"/>
              </a:rPr>
              <a:t>Прогнозируемые налоговые  и неналоговые </a:t>
            </a:r>
            <a:r>
              <a:rPr lang="ru-RU" sz="2800" b="1" i="1" dirty="0">
                <a:latin typeface="Palatino Linotype" pitchFamily="18" charset="0"/>
              </a:rPr>
              <a:t>доходы в бюджет муниципального района </a:t>
            </a:r>
            <a:endParaRPr lang="en-US" sz="2800" b="1" i="1" dirty="0" smtClean="0">
              <a:latin typeface="Palatino Linotype" pitchFamily="18" charset="0"/>
            </a:endParaRPr>
          </a:p>
          <a:p>
            <a:pPr algn="ctr"/>
            <a:r>
              <a:rPr lang="ru-RU" sz="2800" b="1" i="1" dirty="0" smtClean="0">
                <a:latin typeface="Palatino Linotype" pitchFamily="18" charset="0"/>
              </a:rPr>
              <a:t>«</a:t>
            </a:r>
            <a:r>
              <a:rPr lang="ru-RU" sz="2800" b="1" i="1" dirty="0">
                <a:latin typeface="Palatino Linotype" pitchFamily="18" charset="0"/>
              </a:rPr>
              <a:t>Тунгиро-Олёкминский район» на </a:t>
            </a:r>
            <a:r>
              <a:rPr lang="ru-RU" sz="2800" b="1" i="1" dirty="0" smtClean="0">
                <a:latin typeface="Palatino Linotype" pitchFamily="18" charset="0"/>
              </a:rPr>
              <a:t>2026-2027 </a:t>
            </a:r>
            <a:r>
              <a:rPr lang="ru-RU" sz="2800" b="1" i="1" dirty="0">
                <a:latin typeface="Palatino Linotype" pitchFamily="18" charset="0"/>
              </a:rPr>
              <a:t>год, тыс. руб</a:t>
            </a:r>
            <a:r>
              <a:rPr lang="ru-RU" sz="2800" b="1" i="1" dirty="0">
                <a:solidFill>
                  <a:srgbClr val="FFFF00"/>
                </a:solidFill>
                <a:latin typeface="Palatino Linotype" pitchFamily="18" charset="0"/>
              </a:rPr>
              <a:t>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7517017"/>
              </p:ext>
            </p:extLst>
          </p:nvPr>
        </p:nvGraphicFramePr>
        <p:xfrm>
          <a:off x="992777" y="901338"/>
          <a:ext cx="10620102" cy="5538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0507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8072845" y="2932610"/>
            <a:ext cx="3881800" cy="3801291"/>
          </a:xfrm>
          <a:prstGeom prst="rect">
            <a:avLst/>
          </a:prstGeom>
        </p:spPr>
      </p:pic>
      <p:pic>
        <p:nvPicPr>
          <p:cNvPr id="2050" name="Picture 2" descr="C:\Users\ЗОЯ\Downloads\7475aadb7293b69c277d8c385f6d575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68" y="3059836"/>
            <a:ext cx="4323805" cy="37229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Выгнутая вверх стрелка 4"/>
          <p:cNvSpPr/>
          <p:nvPr/>
        </p:nvSpPr>
        <p:spPr>
          <a:xfrm>
            <a:off x="4843052" y="4010664"/>
            <a:ext cx="3108960" cy="1410788"/>
          </a:xfrm>
          <a:prstGeom prst="curvedDownArrow">
            <a:avLst>
              <a:gd name="adj1" fmla="val 25000"/>
              <a:gd name="adj2" fmla="val 82663"/>
              <a:gd name="adj3" fmla="val 7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053" name="Picture 5" descr="C:\Users\ЗОЯ\Downloads\3ba86f3549d5c7c7c08785232f261b7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062" y="2569635"/>
            <a:ext cx="1676582" cy="15365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430769" y="2113764"/>
            <a:ext cx="1613262" cy="5769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СУБСИДИИ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pic>
        <p:nvPicPr>
          <p:cNvPr id="17" name="Picture 5" descr="C:\Users\ЗОЯ\Downloads\3ba86f3549d5c7c7c08785232f261b7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604" y="2179800"/>
            <a:ext cx="1676582" cy="15365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350623" y="2447105"/>
            <a:ext cx="1613262" cy="5769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Palatino Linotype" pitchFamily="18" charset="0"/>
              </a:rPr>
              <a:t>ДОТАЦИИ</a:t>
            </a:r>
            <a:endParaRPr lang="ru-RU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pic>
        <p:nvPicPr>
          <p:cNvPr id="18" name="Picture 5" descr="C:\Users\ЗОЯ\Downloads\3ba86f3549d5c7c7c08785232f261b7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449" y="2402236"/>
            <a:ext cx="1676582" cy="15365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311139" y="2000917"/>
            <a:ext cx="1885405" cy="5769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СУБВЕНЦИИ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58092" y="4833255"/>
            <a:ext cx="2024740" cy="82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Palatino Linotype" pitchFamily="18" charset="0"/>
              </a:rPr>
              <a:t>БЮДЖЕТ</a:t>
            </a:r>
            <a:endParaRPr lang="ru-RU" sz="28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573677" y="4650377"/>
            <a:ext cx="2024740" cy="822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Palatino Linotype" pitchFamily="18" charset="0"/>
              </a:rPr>
              <a:t>БЮДЖЕТ</a:t>
            </a:r>
            <a:endParaRPr lang="ru-RU" sz="28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1886" y="156754"/>
            <a:ext cx="11403873" cy="159596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Palatino Linotype" pitchFamily="18" charset="0"/>
              </a:rPr>
              <a:t>Межбюджетные трансферты </a:t>
            </a:r>
            <a:r>
              <a:rPr lang="ru-RU" sz="2400" b="1" dirty="0" smtClean="0">
                <a:solidFill>
                  <a:schemeClr val="bg1"/>
                </a:solidFill>
                <a:latin typeface="Palatino Linotype" pitchFamily="18" charset="0"/>
              </a:rPr>
              <a:t>– это денежные средства, передаваемые  из одного бюджета бюджетной  системы РФ другому.</a:t>
            </a:r>
            <a:endParaRPr lang="ru-RU" sz="24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56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4437071"/>
              </p:ext>
            </p:extLst>
          </p:nvPr>
        </p:nvGraphicFramePr>
        <p:xfrm>
          <a:off x="3131378" y="1568375"/>
          <a:ext cx="4924695" cy="4636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5110399" y="2168434"/>
            <a:ext cx="2142309" cy="470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Всего: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88773,2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Palatino Linotype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868735611"/>
              </p:ext>
            </p:extLst>
          </p:nvPr>
        </p:nvGraphicFramePr>
        <p:xfrm>
          <a:off x="-243513" y="223400"/>
          <a:ext cx="5507844" cy="6535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912" y="235631"/>
            <a:ext cx="11624154" cy="13849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Palatino Linotype" pitchFamily="18" charset="0"/>
              </a:rPr>
              <a:t>Прогнозируемые межбюджетные трансферты в бюджет муниципального района</a:t>
            </a:r>
          </a:p>
          <a:p>
            <a:pPr algn="ctr"/>
            <a:r>
              <a:rPr lang="ru-RU" sz="2800" b="1" i="1" dirty="0" smtClean="0">
                <a:latin typeface="Palatino Linotype" pitchFamily="18" charset="0"/>
              </a:rPr>
              <a:t> «Тунгиро-Олёкминский район» на 2025 -2027 гг. тыс. руб.</a:t>
            </a:r>
            <a:endParaRPr lang="ru-RU" sz="2800" b="1" i="1" dirty="0">
              <a:latin typeface="Palatino Linotyp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066" y="6488668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993026"/>
              </p:ext>
            </p:extLst>
          </p:nvPr>
        </p:nvGraphicFramePr>
        <p:xfrm>
          <a:off x="7474776" y="1489166"/>
          <a:ext cx="5266607" cy="518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163071"/>
              </p:ext>
            </p:extLst>
          </p:nvPr>
        </p:nvGraphicFramePr>
        <p:xfrm>
          <a:off x="0" y="1620626"/>
          <a:ext cx="4163334" cy="4701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9715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62839" y="112734"/>
            <a:ext cx="11837096" cy="9895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b="1" dirty="0" smtClean="0">
                <a:latin typeface="Palatino Linotype" pitchFamily="18" charset="0"/>
              </a:rPr>
              <a:t>Расходы бюджета -  денежные средства , выплачиваемые из бюджета за исключением средств,  являющихся источниками финансирования дефицита бюджета. </a:t>
            </a:r>
            <a:endParaRPr lang="ru-RU" sz="2200" b="1" dirty="0">
              <a:latin typeface="Palatino Linotype" pitchFamily="18" charset="0"/>
            </a:endParaRPr>
          </a:p>
        </p:txBody>
      </p:sp>
      <p:pic>
        <p:nvPicPr>
          <p:cNvPr id="1026" name="Picture 2" descr="C:\Users\ЗОЯ\Downloads\102277523-gray-bag-full-of-gold-coins-vector-illustr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170" y="2002015"/>
            <a:ext cx="3773220" cy="3942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20" y="1569201"/>
            <a:ext cx="2396794" cy="617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701" y="3461313"/>
            <a:ext cx="2447723" cy="69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78" y="2467027"/>
            <a:ext cx="2427478" cy="778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15" y="3460428"/>
            <a:ext cx="238824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78" y="4597461"/>
            <a:ext cx="2427478" cy="749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298" y="1571114"/>
            <a:ext cx="2406725" cy="629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299" y="2449730"/>
            <a:ext cx="2484526" cy="76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9353004" y="2534461"/>
            <a:ext cx="1790020" cy="59327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Межбюдетные трансферты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153" y="4495602"/>
            <a:ext cx="2465074" cy="851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8226" y="5590327"/>
            <a:ext cx="2452999" cy="79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78" y="5645900"/>
            <a:ext cx="2427477" cy="68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078339" y="4323515"/>
            <a:ext cx="702112" cy="34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1000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116243" y="1347872"/>
            <a:ext cx="702112" cy="34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0100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116243" y="2215627"/>
            <a:ext cx="702112" cy="34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0800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16244" y="3245195"/>
            <a:ext cx="702112" cy="34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0300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559114" y="1283087"/>
            <a:ext cx="702112" cy="34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1200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537115" y="3245195"/>
            <a:ext cx="702112" cy="34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0700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577247" y="4328443"/>
            <a:ext cx="702112" cy="34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0500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559113" y="5403072"/>
            <a:ext cx="702112" cy="34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1100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078339" y="5347372"/>
            <a:ext cx="702112" cy="34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0400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474216" y="2190287"/>
            <a:ext cx="702112" cy="3441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1400</a:t>
            </a:r>
            <a:endParaRPr lang="ru-RU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14379" y="3931325"/>
            <a:ext cx="2728231" cy="512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БЮДЖЕТ</a:t>
            </a:r>
            <a:endParaRPr lang="ru-RU" sz="2800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8" name="Стрелка вверх 27"/>
          <p:cNvSpPr/>
          <p:nvPr/>
        </p:nvSpPr>
        <p:spPr>
          <a:xfrm rot="18069658">
            <a:off x="3368591" y="1805413"/>
            <a:ext cx="384032" cy="551329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верх 43"/>
          <p:cNvSpPr/>
          <p:nvPr/>
        </p:nvSpPr>
        <p:spPr>
          <a:xfrm rot="16578683">
            <a:off x="3133074" y="2662578"/>
            <a:ext cx="384032" cy="551329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верх 44"/>
          <p:cNvSpPr/>
          <p:nvPr/>
        </p:nvSpPr>
        <p:spPr>
          <a:xfrm rot="16200000">
            <a:off x="3092927" y="3531310"/>
            <a:ext cx="384032" cy="551329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верх 45"/>
          <p:cNvSpPr/>
          <p:nvPr/>
        </p:nvSpPr>
        <p:spPr>
          <a:xfrm rot="15316953">
            <a:off x="3142772" y="4536229"/>
            <a:ext cx="384032" cy="551329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верх 46"/>
          <p:cNvSpPr/>
          <p:nvPr/>
        </p:nvSpPr>
        <p:spPr>
          <a:xfrm rot="14468223">
            <a:off x="3285474" y="5520651"/>
            <a:ext cx="384032" cy="551329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7"/>
          <p:cNvSpPr/>
          <p:nvPr/>
        </p:nvSpPr>
        <p:spPr>
          <a:xfrm rot="7087844">
            <a:off x="7970416" y="5371013"/>
            <a:ext cx="384032" cy="551329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верх 48"/>
          <p:cNvSpPr/>
          <p:nvPr/>
        </p:nvSpPr>
        <p:spPr>
          <a:xfrm rot="6382867">
            <a:off x="7985421" y="4517069"/>
            <a:ext cx="384032" cy="551329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верх 49"/>
          <p:cNvSpPr/>
          <p:nvPr/>
        </p:nvSpPr>
        <p:spPr>
          <a:xfrm rot="5400000">
            <a:off x="8079940" y="3505721"/>
            <a:ext cx="384032" cy="551329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верх 50"/>
          <p:cNvSpPr/>
          <p:nvPr/>
        </p:nvSpPr>
        <p:spPr>
          <a:xfrm rot="4972409">
            <a:off x="8029565" y="2627338"/>
            <a:ext cx="384032" cy="551329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 вверх 51"/>
          <p:cNvSpPr/>
          <p:nvPr/>
        </p:nvSpPr>
        <p:spPr>
          <a:xfrm rot="4105679">
            <a:off x="7855329" y="1890210"/>
            <a:ext cx="384032" cy="551329"/>
          </a:xfrm>
          <a:prstGeom prst="up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47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585858"/>
              </p:ext>
            </p:extLst>
          </p:nvPr>
        </p:nvGraphicFramePr>
        <p:xfrm>
          <a:off x="263047" y="1415779"/>
          <a:ext cx="11548997" cy="519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68252"/>
                <a:gridCol w="1653435"/>
                <a:gridCol w="1410009"/>
                <a:gridCol w="1905767"/>
                <a:gridCol w="1905767"/>
                <a:gridCol w="1905767"/>
              </a:tblGrid>
              <a:tr h="489318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2"/>
                          </a:solidFill>
                          <a:latin typeface="Palatino Linotype" pitchFamily="18" charset="0"/>
                        </a:rPr>
                        <a:t>Показатели</a:t>
                      </a:r>
                      <a:endParaRPr lang="ru-RU" sz="2200" dirty="0">
                        <a:solidFill>
                          <a:schemeClr val="tx2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200" dirty="0">
                        <a:solidFill>
                          <a:schemeClr val="tx2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2"/>
                          </a:solidFill>
                          <a:latin typeface="Palatino Linotype" pitchFamily="18" charset="0"/>
                        </a:rPr>
                        <a:t>Раздел</a:t>
                      </a:r>
                      <a:endParaRPr lang="ru-RU" sz="2200" dirty="0">
                        <a:solidFill>
                          <a:schemeClr val="tx2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2"/>
                          </a:solidFill>
                          <a:latin typeface="Palatino Linotype" pitchFamily="18" charset="0"/>
                        </a:rPr>
                        <a:t>План 2025 г.</a:t>
                      </a:r>
                      <a:endParaRPr lang="ru-RU" sz="2200" dirty="0">
                        <a:solidFill>
                          <a:schemeClr val="tx2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2"/>
                          </a:solidFill>
                          <a:latin typeface="Palatino Linotype" pitchFamily="18" charset="0"/>
                        </a:rPr>
                        <a:t>План 2026 г.</a:t>
                      </a:r>
                      <a:endParaRPr lang="ru-RU" sz="2200" dirty="0">
                        <a:solidFill>
                          <a:schemeClr val="tx2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>
                          <a:solidFill>
                            <a:schemeClr val="tx2"/>
                          </a:solidFill>
                          <a:latin typeface="Palatino Linotype" pitchFamily="18" charset="0"/>
                        </a:rPr>
                        <a:t>План 2027 г.</a:t>
                      </a:r>
                      <a:endParaRPr lang="ru-RU" sz="2200" dirty="0">
                        <a:solidFill>
                          <a:schemeClr val="tx2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19416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Palatino Linotype" pitchFamily="18" charset="0"/>
                        </a:rPr>
                        <a:t>Всего:</a:t>
                      </a:r>
                      <a:endParaRPr lang="ru-RU" b="1" i="0" dirty="0">
                        <a:solidFill>
                          <a:srgbClr val="C00000"/>
                        </a:solidFill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b="1" i="0" dirty="0">
                        <a:solidFill>
                          <a:srgbClr val="C00000"/>
                        </a:solidFill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rgbClr val="C00000"/>
                        </a:solidFill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effectLst/>
                          <a:latin typeface="Palatino Linotype" pitchFamily="18" charset="0"/>
                        </a:rPr>
                        <a:t>234194,8</a:t>
                      </a:r>
                      <a:endParaRPr lang="ru-RU" b="1" dirty="0">
                        <a:solidFill>
                          <a:schemeClr val="tx1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Palatino Linotype" pitchFamily="18" charset="0"/>
                        </a:rPr>
                        <a:t>196459,4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Palatino Linotype" pitchFamily="18" charset="0"/>
                        </a:rPr>
                        <a:t>218954,6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4464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latin typeface="Palatino Linotype" pitchFamily="18" charset="0"/>
                        </a:rPr>
                        <a:t>В том числе: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600" b="1" i="0" dirty="0">
                        <a:solidFill>
                          <a:srgbClr val="C00000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  <a:tr h="1263126">
                <a:tc>
                  <a:txBody>
                    <a:bodyPr/>
                    <a:lstStyle/>
                    <a:p>
                      <a:pPr algn="l"/>
                      <a:r>
                        <a:rPr lang="ru-RU" sz="1600" b="1" kern="1200" dirty="0" smtClean="0">
                          <a:effectLst/>
                          <a:latin typeface="Palatino Linotype" pitchFamily="18" charset="0"/>
                        </a:rPr>
                        <a:t>Общегосударственные вопросы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ru-RU" sz="1600" b="1" i="0" dirty="0">
                        <a:solidFill>
                          <a:srgbClr val="C00000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Palatino Linotype" pitchFamily="18" charset="0"/>
                        </a:rPr>
                        <a:t>0100</a:t>
                      </a:r>
                      <a:endParaRPr lang="ru-RU" sz="1600" b="1" dirty="0">
                        <a:solidFill>
                          <a:srgbClr val="3155C9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47582,3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40494,5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40118,9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  <a:tr h="1223295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effectLst/>
                          <a:latin typeface="Palatino Linotype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600" b="1" i="0" dirty="0">
                        <a:solidFill>
                          <a:srgbClr val="C00000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Palatino Linotype" pitchFamily="18" charset="0"/>
                        </a:rPr>
                        <a:t>0300</a:t>
                      </a:r>
                      <a:endParaRPr lang="ru-RU" sz="1600" b="1" dirty="0">
                        <a:solidFill>
                          <a:srgbClr val="3155C9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10775,3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7828,6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8117,1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  <a:tr h="14142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Национальная экономика</a:t>
                      </a:r>
                      <a:endParaRPr lang="ru-RU" sz="1600" b="1" i="0" dirty="0">
                        <a:solidFill>
                          <a:srgbClr val="C00000"/>
                        </a:solidFill>
                        <a:effectLst/>
                        <a:latin typeface="Palatino Linotype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b="1" i="0" dirty="0">
                        <a:solidFill>
                          <a:srgbClr val="C00000"/>
                        </a:solidFill>
                        <a:effectLst/>
                        <a:latin typeface="Palatino Linotype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Palatino Linotype" pitchFamily="18" charset="0"/>
                        </a:rPr>
                        <a:t>0400</a:t>
                      </a:r>
                      <a:endParaRPr lang="ru-RU" sz="1600" b="1" dirty="0">
                        <a:solidFill>
                          <a:srgbClr val="3155C9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2938,3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3033,4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23186,9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3047" y="187889"/>
            <a:ext cx="116492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ysClr val="windowText" lastClr="000000"/>
                </a:solidFill>
                <a:latin typeface="Palatino Linotype" pitchFamily="18" charset="0"/>
              </a:rPr>
              <a:t>Структура расходов бюджета муниципального района </a:t>
            </a:r>
            <a:endParaRPr lang="ru-RU" sz="2400" b="1" dirty="0" smtClean="0">
              <a:solidFill>
                <a:sysClr val="windowText" lastClr="000000"/>
              </a:solidFill>
              <a:latin typeface="Palatino Linotype" pitchFamily="18" charset="0"/>
            </a:endParaRPr>
          </a:p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«</a:t>
            </a:r>
            <a:r>
              <a:rPr lang="ru-RU" sz="2400" b="1" dirty="0">
                <a:solidFill>
                  <a:sysClr val="windowText" lastClr="000000"/>
                </a:solidFill>
                <a:latin typeface="Palatino Linotype" pitchFamily="18" charset="0"/>
              </a:rPr>
              <a:t>Тунгиро-Олёкминский район» на </a:t>
            </a:r>
            <a:r>
              <a:rPr lang="ru-RU" sz="24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2025 </a:t>
            </a:r>
            <a:r>
              <a:rPr lang="ru-RU" sz="2400" b="1" dirty="0">
                <a:solidFill>
                  <a:sysClr val="windowText" lastClr="000000"/>
                </a:solidFill>
                <a:latin typeface="Palatino Linotype" pitchFamily="18" charset="0"/>
              </a:rPr>
              <a:t>г. и плановый период </a:t>
            </a:r>
            <a:r>
              <a:rPr lang="ru-RU" sz="24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2026,2027 </a:t>
            </a:r>
            <a:r>
              <a:rPr lang="ru-RU" sz="2400" b="1" dirty="0">
                <a:solidFill>
                  <a:sysClr val="windowText" lastClr="000000"/>
                </a:solidFill>
                <a:latin typeface="Palatino Linotype" pitchFamily="18" charset="0"/>
              </a:rPr>
              <a:t>гг., тыс. руб.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4" r="9626" b="7846"/>
          <a:stretch/>
        </p:blipFill>
        <p:spPr bwMode="auto">
          <a:xfrm>
            <a:off x="3067386" y="2776647"/>
            <a:ext cx="1540702" cy="1031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386" y="4045907"/>
            <a:ext cx="1540702" cy="1054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386" y="5366367"/>
            <a:ext cx="1475092" cy="1105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3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004681"/>
              </p:ext>
            </p:extLst>
          </p:nvPr>
        </p:nvGraphicFramePr>
        <p:xfrm>
          <a:off x="194152" y="166004"/>
          <a:ext cx="11686784" cy="651972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00577"/>
                <a:gridCol w="1819128"/>
                <a:gridCol w="1819128"/>
                <a:gridCol w="1947575"/>
                <a:gridCol w="1879636"/>
                <a:gridCol w="2020740"/>
              </a:tblGrid>
              <a:tr h="786113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tx2"/>
                          </a:solidFill>
                          <a:effectLst/>
                          <a:latin typeface="Palatino Linotype" pitchFamily="18" charset="0"/>
                        </a:rPr>
                        <a:t>Жилищно-</a:t>
                      </a:r>
                      <a:r>
                        <a:rPr lang="ru-RU" sz="1600" b="1" kern="1200" baseline="0" dirty="0" smtClean="0">
                          <a:solidFill>
                            <a:schemeClr val="tx2"/>
                          </a:solidFill>
                          <a:effectLst/>
                          <a:latin typeface="Palatino Linotype" pitchFamily="18" charset="0"/>
                        </a:rPr>
                        <a:t> коммунальное</a:t>
                      </a:r>
                      <a:r>
                        <a:rPr lang="ru-RU" sz="1600" b="1" kern="1200" dirty="0" smtClean="0">
                          <a:solidFill>
                            <a:schemeClr val="tx2"/>
                          </a:solidFill>
                          <a:effectLst/>
                          <a:latin typeface="Palatino Linotype" pitchFamily="18" charset="0"/>
                        </a:rPr>
                        <a:t> хозяйство</a:t>
                      </a:r>
                      <a:endParaRPr lang="ru-RU" sz="1600" b="1" i="0" dirty="0">
                        <a:solidFill>
                          <a:schemeClr val="tx2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2"/>
                        </a:solidFill>
                        <a:latin typeface="Palatino Linotype" pitchFamily="18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Palatino Linotype" pitchFamily="18" charset="0"/>
                        </a:rPr>
                        <a:t>0500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effectLst/>
                          <a:latin typeface="Palatino Linotype" pitchFamily="18" charset="0"/>
                        </a:rPr>
                        <a:t>16861,0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effectLst/>
                          <a:latin typeface="Palatino Linotype" pitchFamily="18" charset="0"/>
                        </a:rPr>
                        <a:t>2151,0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effectLst/>
                          <a:latin typeface="Palatino Linotype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11754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effectLst/>
                          <a:latin typeface="Palatino Linotype" pitchFamily="18" charset="0"/>
                        </a:rPr>
                        <a:t>Образование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Palatino Linotype" pitchFamily="18" charset="0"/>
                        </a:rPr>
                        <a:t>0700</a:t>
                      </a:r>
                      <a:endParaRPr lang="ru-RU" sz="1600" b="1" dirty="0">
                        <a:solidFill>
                          <a:srgbClr val="3155C9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112818,3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107426,9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112130,6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  <a:tr h="786113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Palatino Linotype" pitchFamily="18" charset="0"/>
                        </a:rPr>
                        <a:t>Охрана</a:t>
                      </a:r>
                      <a:r>
                        <a:rPr lang="ru-RU" sz="1600" b="1" baseline="0" dirty="0" smtClean="0">
                          <a:latin typeface="Palatino Linotype" pitchFamily="18" charset="0"/>
                        </a:rPr>
                        <a:t> окружающей среды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Palatino Linotype" pitchFamily="18" charset="0"/>
                        </a:rPr>
                        <a:t>0600</a:t>
                      </a:r>
                      <a:endParaRPr lang="ru-RU" sz="1600" b="1" dirty="0">
                        <a:solidFill>
                          <a:srgbClr val="3155C9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260,0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260,0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0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  <a:tr h="7483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Palatino Linotype" pitchFamily="18" charset="0"/>
                        </a:rPr>
                        <a:t>Культура и кинематография</a:t>
                      </a:r>
                      <a:endParaRPr lang="ru-RU" sz="1600" b="1" i="0" dirty="0">
                        <a:solidFill>
                          <a:srgbClr val="C00000"/>
                        </a:solidFill>
                        <a:effectLst/>
                        <a:latin typeface="Palatino Linotype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Palatino Linotype" pitchFamily="18" charset="0"/>
                        </a:rPr>
                        <a:t>0800</a:t>
                      </a:r>
                      <a:endParaRPr lang="ru-RU" sz="1600" b="1" dirty="0">
                        <a:solidFill>
                          <a:srgbClr val="3155C9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29476,3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27449,7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27551,2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  <a:tr h="692198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effectLst/>
                          <a:latin typeface="Palatino Linotype" pitchFamily="18" charset="0"/>
                        </a:rPr>
                        <a:t>Социальная политика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Palatino Linotype" pitchFamily="18" charset="0"/>
                        </a:rPr>
                        <a:t>1000</a:t>
                      </a:r>
                      <a:endParaRPr lang="ru-RU" sz="1600" b="1" dirty="0">
                        <a:solidFill>
                          <a:srgbClr val="3155C9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6527,5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962,4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997,0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  <a:tr h="778089"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effectLst/>
                          <a:latin typeface="Palatino Linotype" pitchFamily="18" charset="0"/>
                        </a:rPr>
                        <a:t>Физическая культура и спорт</a:t>
                      </a:r>
                      <a:endParaRPr lang="ru-RU" sz="1600" b="1" i="0" dirty="0">
                        <a:solidFill>
                          <a:srgbClr val="C00000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Palatino Linotype" pitchFamily="18" charset="0"/>
                        </a:rPr>
                        <a:t>1100</a:t>
                      </a:r>
                      <a:endParaRPr lang="ru-RU" sz="1600" b="1" dirty="0">
                        <a:solidFill>
                          <a:srgbClr val="3155C9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365,0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Palatino Linotype" pitchFamily="18" charset="0"/>
                        </a:rPr>
                        <a:t>0,0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Palatino Linotype" pitchFamily="18" charset="0"/>
                        </a:rPr>
                        <a:t>0,0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  <a:tr h="7242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Palatino Linotype" pitchFamily="18" charset="0"/>
                        </a:rPr>
                        <a:t>Средства массовой информации </a:t>
                      </a:r>
                      <a:endParaRPr lang="ru-RU" sz="1600" b="1" i="0" dirty="0">
                        <a:solidFill>
                          <a:srgbClr val="C00000"/>
                        </a:solidFill>
                        <a:effectLst/>
                        <a:latin typeface="Palatino Linotype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Palatino Linotype" pitchFamily="18" charset="0"/>
                        </a:rPr>
                        <a:t>1200</a:t>
                      </a:r>
                      <a:endParaRPr lang="ru-RU" sz="1600" b="1" dirty="0">
                        <a:solidFill>
                          <a:srgbClr val="3155C9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2621,7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2883,8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2883,8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  <a:tr h="11646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Межбюджетные трансферты муниципальных образований общего характера</a:t>
                      </a:r>
                      <a:endParaRPr lang="ru-RU" sz="1600" b="1" i="0" dirty="0">
                        <a:solidFill>
                          <a:srgbClr val="C00000"/>
                        </a:solidFill>
                        <a:effectLst/>
                        <a:latin typeface="Palatino Linotype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400" b="1" dirty="0">
                        <a:latin typeface="Palatino Linotyp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Palatino Linotype" pitchFamily="18" charset="0"/>
                        </a:rPr>
                        <a:t>1400</a:t>
                      </a:r>
                      <a:endParaRPr lang="ru-RU" sz="1600" b="1" dirty="0">
                        <a:solidFill>
                          <a:srgbClr val="3155C9"/>
                        </a:solidFill>
                        <a:latin typeface="Palatino Linotype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3969,1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3969,1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Palatino Linotype" pitchFamily="18" charset="0"/>
                        </a:rPr>
                        <a:t>3969,1</a:t>
                      </a:r>
                      <a:endParaRPr lang="ru-RU" sz="1600" b="1" dirty="0">
                        <a:solidFill>
                          <a:srgbClr val="3155C9"/>
                        </a:solidFill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17780" marR="17780" marT="0" marB="0" anchor="ctr"/>
                </a:tc>
              </a:tr>
            </a:tbl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410" y="212058"/>
            <a:ext cx="1249879" cy="739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511" y="951977"/>
            <a:ext cx="1291777" cy="698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575" y="2586626"/>
            <a:ext cx="1291778" cy="645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511" y="3288082"/>
            <a:ext cx="1278842" cy="60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574" y="3966553"/>
            <a:ext cx="1291779" cy="75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575" y="4726509"/>
            <a:ext cx="1291778" cy="726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574" y="5636712"/>
            <a:ext cx="1168864" cy="934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9"/>
          <a:stretch>
            <a:fillRect/>
          </a:stretch>
        </p:blipFill>
        <p:spPr>
          <a:xfrm>
            <a:off x="2651575" y="1737052"/>
            <a:ext cx="1291778" cy="80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7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4947461"/>
              </p:ext>
            </p:extLst>
          </p:nvPr>
        </p:nvGraphicFramePr>
        <p:xfrm>
          <a:off x="640080" y="1240077"/>
          <a:ext cx="10816046" cy="5440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-100208" y="116301"/>
            <a:ext cx="120750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Palatino Linotype" pitchFamily="18" charset="0"/>
              </a:rPr>
              <a:t>Динамика расходов </a:t>
            </a:r>
            <a:r>
              <a:rPr lang="ru-RU" sz="2800" b="1" i="1" dirty="0">
                <a:latin typeface="Palatino Linotype" pitchFamily="18" charset="0"/>
              </a:rPr>
              <a:t>бюджета муниципального района </a:t>
            </a:r>
            <a:endParaRPr lang="ru-RU" sz="2800" b="1" i="1" dirty="0" smtClean="0">
              <a:latin typeface="Palatino Linotype" pitchFamily="18" charset="0"/>
            </a:endParaRPr>
          </a:p>
          <a:p>
            <a:pPr algn="ctr"/>
            <a:r>
              <a:rPr lang="ru-RU" sz="2800" b="1" i="1" dirty="0" smtClean="0">
                <a:latin typeface="Palatino Linotype" pitchFamily="18" charset="0"/>
              </a:rPr>
              <a:t>«</a:t>
            </a:r>
            <a:r>
              <a:rPr lang="ru-RU" sz="2800" b="1" i="1" dirty="0">
                <a:latin typeface="Palatino Linotype" pitchFamily="18" charset="0"/>
              </a:rPr>
              <a:t>Тунгиро-Олёкминский район» на </a:t>
            </a:r>
            <a:r>
              <a:rPr lang="ru-RU" sz="2800" b="1" i="1" dirty="0" smtClean="0">
                <a:latin typeface="Palatino Linotype" pitchFamily="18" charset="0"/>
              </a:rPr>
              <a:t>2025 </a:t>
            </a:r>
            <a:r>
              <a:rPr lang="ru-RU" sz="2800" b="1" i="1" dirty="0">
                <a:latin typeface="Palatino Linotype" pitchFamily="18" charset="0"/>
              </a:rPr>
              <a:t>г</a:t>
            </a:r>
            <a:r>
              <a:rPr lang="ru-RU" sz="2800" b="1" i="1" dirty="0" smtClean="0">
                <a:latin typeface="Palatino Linotype" pitchFamily="18" charset="0"/>
              </a:rPr>
              <a:t>., в тыс. руб. и в процентах.</a:t>
            </a:r>
            <a:endParaRPr lang="ru-RU" sz="2800" b="1" i="1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65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126947"/>
              </p:ext>
            </p:extLst>
          </p:nvPr>
        </p:nvGraphicFramePr>
        <p:xfrm>
          <a:off x="150312" y="952774"/>
          <a:ext cx="5709454" cy="5648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735946"/>
              </p:ext>
            </p:extLst>
          </p:nvPr>
        </p:nvGraphicFramePr>
        <p:xfrm>
          <a:off x="5707574" y="1089397"/>
          <a:ext cx="6137753" cy="5389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0312" y="-1333"/>
            <a:ext cx="117995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Palatino Linotype" pitchFamily="18" charset="0"/>
              </a:rPr>
              <a:t>Динамика расходов бюджета муниципального района </a:t>
            </a:r>
          </a:p>
          <a:p>
            <a:pPr algn="ctr"/>
            <a:r>
              <a:rPr lang="ru-RU" sz="2800" b="1" i="1" dirty="0">
                <a:latin typeface="Palatino Linotype" pitchFamily="18" charset="0"/>
              </a:rPr>
              <a:t>«Тунгиро-Олёкминский район» на </a:t>
            </a:r>
            <a:r>
              <a:rPr lang="ru-RU" sz="2800" b="1" i="1" dirty="0" smtClean="0">
                <a:latin typeface="Palatino Linotype" pitchFamily="18" charset="0"/>
              </a:rPr>
              <a:t>плановый период 2026-2027гг., </a:t>
            </a:r>
            <a:r>
              <a:rPr lang="ru-RU" sz="2800" b="1" i="1" dirty="0">
                <a:latin typeface="Palatino Linotype" pitchFamily="18" charset="0"/>
              </a:rPr>
              <a:t>в тыс. руб. и в процентах.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89611" y="6204857"/>
            <a:ext cx="2011680" cy="54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Palatino Linotype" pitchFamily="18" charset="0"/>
              </a:rPr>
              <a:t>2026 год</a:t>
            </a:r>
            <a:endParaRPr lang="ru-RU" sz="24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094617" y="6065520"/>
            <a:ext cx="2011680" cy="54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2027 год</a:t>
            </a:r>
            <a:endParaRPr lang="ru-RU" sz="2400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89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48565" y="1302439"/>
            <a:ext cx="69605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РАЗДЕЛ 0100 ОБЩЕГОСУДАРСТВЕННЫЕ ВОПРОСЫ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4444207"/>
              </p:ext>
            </p:extLst>
          </p:nvPr>
        </p:nvGraphicFramePr>
        <p:xfrm>
          <a:off x="964504" y="1672132"/>
          <a:ext cx="10233763" cy="4891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50312" y="250521"/>
            <a:ext cx="11849622" cy="964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Palatino Linotype" pitchFamily="18" charset="0"/>
              </a:rPr>
              <a:t>Структура запланированных расходов на 2025 и плановый период 2026-2027 гг. по разделам бюджетной классификации в тыс.руб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36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2384019"/>
              </p:ext>
            </p:extLst>
          </p:nvPr>
        </p:nvGraphicFramePr>
        <p:xfrm>
          <a:off x="0" y="529225"/>
          <a:ext cx="6198296" cy="6159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9894189"/>
              </p:ext>
            </p:extLst>
          </p:nvPr>
        </p:nvGraphicFramePr>
        <p:xfrm>
          <a:off x="5511452" y="488514"/>
          <a:ext cx="5814165" cy="5874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9778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276605069"/>
              </p:ext>
            </p:extLst>
          </p:nvPr>
        </p:nvGraphicFramePr>
        <p:xfrm>
          <a:off x="338203" y="1615858"/>
          <a:ext cx="11311001" cy="4860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30270" y="626302"/>
            <a:ext cx="11548996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РАЗДЕЛ 0300 НАЦИОНАЛЬНАЯ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БЕЗОПАСНОСТЬ И ПРАВООХРАНИТЕЛЬНАЯ ДЕЯТЕЛЬНОСТЬ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25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5412997"/>
              </p:ext>
            </p:extLst>
          </p:nvPr>
        </p:nvGraphicFramePr>
        <p:xfrm>
          <a:off x="152399" y="513393"/>
          <a:ext cx="7438374" cy="6344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793304" y="313337"/>
            <a:ext cx="667637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РАЗДЕЛ 0400 НАЦИОНАЛЬНАЯ ЭКОНОМИКА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1092808"/>
              </p:ext>
            </p:extLst>
          </p:nvPr>
        </p:nvGraphicFramePr>
        <p:xfrm>
          <a:off x="3845490" y="713447"/>
          <a:ext cx="3670126" cy="5286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9426217"/>
              </p:ext>
            </p:extLst>
          </p:nvPr>
        </p:nvGraphicFramePr>
        <p:xfrm>
          <a:off x="7678454" y="713447"/>
          <a:ext cx="3849665" cy="5248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0933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9868" y="451030"/>
            <a:ext cx="9546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РАЗДЕЛ 0500 ЖИЛИЩНО-КОММУНАЛЬНОЕ ХОЗЯЙСТВО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4414962"/>
              </p:ext>
            </p:extLst>
          </p:nvPr>
        </p:nvGraphicFramePr>
        <p:xfrm>
          <a:off x="1453019" y="1240077"/>
          <a:ext cx="9770302" cy="504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194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9868" y="451030"/>
            <a:ext cx="9546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РАЗДЕЛ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0600 ОХРАНА ОКРУЖАЮЩЕЙ СРЕДЫ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710991"/>
              </p:ext>
            </p:extLst>
          </p:nvPr>
        </p:nvGraphicFramePr>
        <p:xfrm>
          <a:off x="522753" y="1234439"/>
          <a:ext cx="10781211" cy="5336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4991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92264" y="250521"/>
            <a:ext cx="79289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Раздел </a:t>
            </a:r>
            <a:r>
              <a:rPr lang="ru-RU" sz="22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0700 ОБРАЗОВАНИЕ</a:t>
            </a:r>
            <a:endParaRPr lang="ru-RU" sz="22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6146494"/>
              </p:ext>
            </p:extLst>
          </p:nvPr>
        </p:nvGraphicFramePr>
        <p:xfrm>
          <a:off x="576197" y="776614"/>
          <a:ext cx="11098060" cy="5473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950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1326" y="451123"/>
            <a:ext cx="76032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Раздел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08 Культура и кинематография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2255254"/>
              </p:ext>
            </p:extLst>
          </p:nvPr>
        </p:nvGraphicFramePr>
        <p:xfrm>
          <a:off x="325677" y="912788"/>
          <a:ext cx="11160690" cy="5538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195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953217384"/>
              </p:ext>
            </p:extLst>
          </p:nvPr>
        </p:nvGraphicFramePr>
        <p:xfrm>
          <a:off x="214313" y="424274"/>
          <a:ext cx="4409161" cy="5899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678488" y="271464"/>
            <a:ext cx="87431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  <a:cs typeface="Times New Roman" pitchFamily="18" charset="0"/>
              </a:rPr>
              <a:t>Раздел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  <a:cs typeface="Times New Roman" pitchFamily="18" charset="0"/>
              </a:rPr>
              <a:t>1000 СОЦИАЛЬНАЯ ПОЛИТИКА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896460"/>
              </p:ext>
            </p:extLst>
          </p:nvPr>
        </p:nvGraphicFramePr>
        <p:xfrm>
          <a:off x="663879" y="733129"/>
          <a:ext cx="10985325" cy="542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760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42" y="1325960"/>
            <a:ext cx="7002049" cy="4511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942" y="187890"/>
            <a:ext cx="11548997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Раздел 1100 ФИЗИЧЕСКАЯ КУЛЬТУРА И СПОРТ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1962" y="4416623"/>
            <a:ext cx="12050038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Palatino Linotype" pitchFamily="18" charset="0"/>
              </a:rPr>
              <a:t>Расходов </a:t>
            </a:r>
            <a:r>
              <a:rPr lang="ru-RU" sz="2800" b="1" dirty="0">
                <a:solidFill>
                  <a:srgbClr val="FF0000"/>
                </a:solidFill>
                <a:latin typeface="Palatino Linotype" pitchFamily="18" charset="0"/>
              </a:rPr>
              <a:t>на </a:t>
            </a:r>
            <a:r>
              <a:rPr lang="ru-RU" sz="2800" b="1" dirty="0" smtClean="0">
                <a:solidFill>
                  <a:srgbClr val="FF0000"/>
                </a:solidFill>
                <a:latin typeface="Palatino Linotype" pitchFamily="18" charset="0"/>
              </a:rPr>
              <a:t>2026-2027 </a:t>
            </a:r>
            <a:r>
              <a:rPr lang="ru-RU" sz="2800" b="1" dirty="0">
                <a:solidFill>
                  <a:srgbClr val="FF0000"/>
                </a:solidFill>
                <a:latin typeface="Palatino Linotype" pitchFamily="18" charset="0"/>
              </a:rPr>
              <a:t>гг. в проекте бюджета не предусмотрено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24" y="1112118"/>
            <a:ext cx="3734198" cy="2299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39451" y="458068"/>
            <a:ext cx="10622071" cy="8535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Palatino Linotype" pitchFamily="18" charset="0"/>
              </a:rPr>
              <a:t>На 2025 году запланировано 365,0 тыс. руб.</a:t>
            </a:r>
            <a:endParaRPr lang="ru-RU" sz="3600" b="1" dirty="0">
              <a:solidFill>
                <a:schemeClr val="tx1"/>
              </a:solidFill>
              <a:latin typeface="Palatino Linotype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24" y="3581544"/>
            <a:ext cx="3734198" cy="2488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68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789" y="3106453"/>
            <a:ext cx="5246774" cy="3382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0624" y="288099"/>
            <a:ext cx="108851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Раздел 1200 СРЕДСТВА МАССОВОЙ ИНФОРМАЦИИ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4006262"/>
              </p:ext>
            </p:extLst>
          </p:nvPr>
        </p:nvGraphicFramePr>
        <p:xfrm>
          <a:off x="162838" y="1152394"/>
          <a:ext cx="7816241" cy="504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47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7854" y="238088"/>
            <a:ext cx="120141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  <a:cs typeface="Times New Roman" pitchFamily="18" charset="0"/>
              </a:rPr>
              <a:t>РАЗДЕЛ 1400 МЕЖБЮДЖЕТНЫЕ ТРАНСФЕРТЫ МУНИЦИПАЛЬНЫХ ОБРАЗОВАНИЙ ОБЩЕГО ХАРАКТЕРА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841" y="1538636"/>
            <a:ext cx="4597052" cy="3935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3095601"/>
              </p:ext>
            </p:extLst>
          </p:nvPr>
        </p:nvGraphicFramePr>
        <p:xfrm>
          <a:off x="90172" y="1303238"/>
          <a:ext cx="7467600" cy="5097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8781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ЗОЯ\Downloads\scale_1200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745" y="668008"/>
            <a:ext cx="6037217" cy="32791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0852" y="6217920"/>
            <a:ext cx="11639006" cy="486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Palatino Linotype" pitchFamily="18" charset="0"/>
              </a:rPr>
              <a:t>Сбалансированный бюджет – равенство доходов и расходов бюджета</a:t>
            </a:r>
            <a:endParaRPr lang="ru-RU" sz="2400" b="1" dirty="0">
              <a:latin typeface="Palatino Linotyp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4504" y="106217"/>
            <a:ext cx="1199170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ysClr val="windowText" lastClr="000000"/>
                </a:solidFill>
                <a:latin typeface="Palatino Linotype" pitchFamily="18" charset="0"/>
                <a:cs typeface="Times New Roman" panose="02020603050405020304" pitchFamily="18" charset="0"/>
              </a:rPr>
              <a:t>Основные характеристики бюджета муниципального района «Тунгиро-Олёкминский район» на 2025 год и плановый период 2026 и 2027 годов» в тыс.руб.</a:t>
            </a:r>
            <a:br>
              <a:rPr lang="ru-RU" sz="2200" b="1" dirty="0">
                <a:solidFill>
                  <a:sysClr val="windowText" lastClr="000000"/>
                </a:solidFill>
                <a:latin typeface="Palatino Linotype" pitchFamily="18" charset="0"/>
                <a:cs typeface="Times New Roman" panose="02020603050405020304" pitchFamily="18" charset="0"/>
              </a:rPr>
            </a:br>
            <a:endParaRPr lang="ru-RU" sz="2200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62743" y="4152107"/>
            <a:ext cx="1841862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2025 год</a:t>
            </a:r>
            <a:endParaRPr lang="ru-RU" sz="2000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6092" y="4565132"/>
            <a:ext cx="1841862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Доходы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234194,8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60022" y="4565132"/>
            <a:ext cx="1841862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Расходы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234194,8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 rot="5400000">
            <a:off x="1952897" y="3972153"/>
            <a:ext cx="339634" cy="261165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1" name="Правая фигурная скобка 20"/>
          <p:cNvSpPr/>
          <p:nvPr/>
        </p:nvSpPr>
        <p:spPr>
          <a:xfrm rot="5400000">
            <a:off x="9959631" y="3964701"/>
            <a:ext cx="339634" cy="261165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2" name="Правая фигурная скобка 21"/>
          <p:cNvSpPr/>
          <p:nvPr/>
        </p:nvSpPr>
        <p:spPr>
          <a:xfrm rot="5400000">
            <a:off x="5901082" y="3964701"/>
            <a:ext cx="339634" cy="261165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779636" y="5541121"/>
            <a:ext cx="2582526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Дефицит/ профицит</a:t>
            </a:r>
          </a:p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0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149968" y="4122253"/>
            <a:ext cx="1841862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2026 год</a:t>
            </a:r>
            <a:endParaRPr lang="ru-RU" sz="2000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208517" y="4122253"/>
            <a:ext cx="1841862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2027 год</a:t>
            </a:r>
            <a:endParaRPr lang="ru-RU" sz="2000" b="1" dirty="0">
              <a:solidFill>
                <a:sysClr val="windowText" lastClr="000000"/>
              </a:solidFill>
              <a:latin typeface="Palatino Linotype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156038" y="4571035"/>
            <a:ext cx="1841862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Доходы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218954,6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094004" y="4564797"/>
            <a:ext cx="1841862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Доходы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196459,4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256635" y="4622995"/>
            <a:ext cx="1841862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Расходы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196459,4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254344" y="4599967"/>
            <a:ext cx="1841862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Расходы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218954,6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16889" y="5501886"/>
            <a:ext cx="2660009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Дефицит/ профицит</a:t>
            </a:r>
          </a:p>
          <a:p>
            <a:pPr algn="ctr"/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0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747882" y="5478230"/>
            <a:ext cx="2763131" cy="4777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ysClr val="windowText" lastClr="000000"/>
                </a:solidFill>
                <a:latin typeface="Palatino Linotype" pitchFamily="18" charset="0"/>
              </a:rPr>
              <a:t>Дефицит/ профицит</a:t>
            </a:r>
          </a:p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0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362303" y="3686533"/>
            <a:ext cx="1476103" cy="26062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БЮДЖЕТ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30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69293" y="639305"/>
            <a:ext cx="9118948" cy="3256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latin typeface="Palatino Linotype" pitchFamily="18" charset="0"/>
              </a:rPr>
              <a:t>СПАСИБО ЗА ВНИМАНИЕ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12" y="589201"/>
            <a:ext cx="4372016" cy="57860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661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9053</TotalTime>
  <Words>1095</Words>
  <Application>Microsoft Office PowerPoint</Application>
  <PresentationFormat>Произвольный</PresentationFormat>
  <Paragraphs>257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ЗОЯ</cp:lastModifiedBy>
  <cp:revision>548</cp:revision>
  <cp:lastPrinted>2021-12-14T04:34:57Z</cp:lastPrinted>
  <dcterms:created xsi:type="dcterms:W3CDTF">2021-10-25T05:01:36Z</dcterms:created>
  <dcterms:modified xsi:type="dcterms:W3CDTF">2025-03-30T23:46:33Z</dcterms:modified>
</cp:coreProperties>
</file>